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8"/>
  </p:notesMasterIdLst>
  <p:handoutMasterIdLst>
    <p:handoutMasterId r:id="rId19"/>
  </p:handoutMasterIdLst>
  <p:sldIdLst>
    <p:sldId id="256" r:id="rId5"/>
    <p:sldId id="264" r:id="rId6"/>
    <p:sldId id="315" r:id="rId7"/>
    <p:sldId id="271" r:id="rId8"/>
    <p:sldId id="314" r:id="rId9"/>
    <p:sldId id="375" r:id="rId10"/>
    <p:sldId id="372" r:id="rId11"/>
    <p:sldId id="370" r:id="rId12"/>
    <p:sldId id="371" r:id="rId13"/>
    <p:sldId id="373" r:id="rId14"/>
    <p:sldId id="374" r:id="rId15"/>
    <p:sldId id="376" r:id="rId16"/>
    <p:sldId id="32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Ramsey (Staff)" initials="RR(" lastIdx="7" clrIdx="0">
    <p:extLst>
      <p:ext uri="{19B8F6BF-5375-455C-9EA6-DF929625EA0E}">
        <p15:presenceInfo xmlns:p15="http://schemas.microsoft.com/office/powerpoint/2012/main" userId="S::ue0lkn@sunderland.ac.uk::51b6c4e9-48ec-4552-9e49-828d15640bdf" providerId="AD"/>
      </p:ext>
    </p:extLst>
  </p:cmAuthor>
  <p:cmAuthor id="2" name="Sarah Martin-Denham (Staff)" initials="S(" lastIdx="1" clrIdx="1">
    <p:extLst>
      <p:ext uri="{19B8F6BF-5375-455C-9EA6-DF929625EA0E}">
        <p15:presenceInfo xmlns:p15="http://schemas.microsoft.com/office/powerpoint/2012/main" userId="S::ds0sde@sunderland.ac.uk::8a7d0945-9d1c-48aa-b989-513a06aac8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97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E77F2-672A-7B2A-87AB-5473F1C9BB1B}" v="636" dt="2021-07-23T08:44:44.145"/>
    <p1510:client id="{1C8ABDCE-0D8D-BDCA-D6AA-33BE9894B2D4}" v="1711" dt="2020-11-30T10:54:37.668"/>
    <p1510:client id="{262C0F91-F10E-F87F-0AFA-1FA03EDDC96C}" v="3777" dt="2020-11-30T13:34:42.640"/>
    <p1510:client id="{28F9D2F5-BC36-4C9F-4A89-E4FF945BCA1E}" v="209" dt="2020-11-29T14:32:54.908"/>
    <p1510:client id="{2E44CA61-2DAB-AAC7-0356-7F2F3A5D6B63}" v="223" dt="2020-11-30T13:55:08.681"/>
    <p1510:client id="{4ECE3C35-827D-7749-39DB-80EEA8C12D04}" v="28" dt="2020-11-30T13:01:06.311"/>
    <p1510:client id="{64CC4F53-C6A3-829D-412E-4C068AF141F4}" v="123" dt="2021-06-23T12:21:33.113"/>
    <p1510:client id="{717546A0-D260-4E64-9E97-8B3C370FDEF6}" v="351" dt="2020-11-30T13:48:29.374"/>
    <p1510:client id="{7EF2EC15-518A-0674-7B5C-731CC052323E}" v="3" dt="2021-01-12T13:19:32.296"/>
    <p1510:client id="{A4BA9119-5B9C-1827-A3D3-1B1DF70472A1}" v="1688" dt="2020-11-29T16:38:45.021"/>
    <p1510:client id="{CF94A9C7-4005-439F-97B5-0970F46D8AAC}" v="407" dt="2020-11-30T13:51:41.451"/>
    <p1510:client id="{D7F4F687-E1D8-5A4E-15D2-B3288129EC16}" v="5" dt="2021-07-06T15:20:40.684"/>
    <p1510:client id="{E956D8C7-D92C-471E-1397-B2FEE51023BE}" v="451" dt="2020-11-29T15:06:29.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sunderlandac.sharepoint.com/sites/SENDResearch/Shared%20Documents/Upcoming%20journal%20articles/Autism%20Theographs%20Caregiver%20Interviews/Autism%20Theographs/Line%20Graph%20Illustration%20in%20paper%20final.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sunderlandac.sharepoint.com/sites/SENDResearch/Shared%20Documents/Upcoming%20journal%20articles/Autism%20Theographs%20Caregiver%20Interviews/Autism%20Theographs/Line%20Graph%20Illustration%20in%20paper%20final.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https://sunderlandac.sharepoint.com/sites/SENDResearch/Shared%20Documents/Upcoming%20journal%20articles/Autism%20Theographs%20Caregiver%20Interviews/Autism%20Theographs/Line%20Graph%20Illustration%20in%20paper%20final.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59697149391122"/>
          <c:y val="3.7453703703703704E-2"/>
          <c:w val="0.87092606631987968"/>
          <c:h val="0.77784011373578299"/>
        </c:manualLayout>
      </c:layout>
      <c:lineChart>
        <c:grouping val="standard"/>
        <c:varyColors val="0"/>
        <c:ser>
          <c:idx val="0"/>
          <c:order val="0"/>
          <c:tx>
            <c:strRef>
              <c:f>'PA30 - Justice'!$F$1</c:f>
              <c:strCache>
                <c:ptCount val="1"/>
                <c:pt idx="0">
                  <c:v>Setting Code</c:v>
                </c:pt>
              </c:strCache>
            </c:strRef>
          </c:tx>
          <c:spPr>
            <a:ln w="25400" cap="rnd">
              <a:solidFill>
                <a:schemeClr val="tx2"/>
              </a:solidFill>
              <a:prstDash val="sysDash"/>
              <a:round/>
            </a:ln>
            <a:effectLst/>
          </c:spPr>
          <c:marker>
            <c:symbol val="circle"/>
            <c:size val="17"/>
            <c:spPr>
              <a:solidFill>
                <a:srgbClr val="C00000"/>
              </a:solidFill>
              <a:ln w="9525">
                <a:noFill/>
              </a:ln>
              <a:effectLst/>
            </c:spPr>
          </c:marker>
          <c:dPt>
            <c:idx val="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0-2D6A-4884-A7C8-A4599B8D983C}"/>
              </c:ext>
            </c:extLst>
          </c:dPt>
          <c:dPt>
            <c:idx val="1"/>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1-2D6A-4884-A7C8-A4599B8D983C}"/>
              </c:ext>
            </c:extLst>
          </c:dPt>
          <c:dPt>
            <c:idx val="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2-2D6A-4884-A7C8-A4599B8D983C}"/>
              </c:ext>
            </c:extLst>
          </c:dPt>
          <c:dPt>
            <c:idx val="4"/>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3-2D6A-4884-A7C8-A4599B8D983C}"/>
              </c:ext>
            </c:extLst>
          </c:dPt>
          <c:dPt>
            <c:idx val="6"/>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4-2D6A-4884-A7C8-A4599B8D983C}"/>
              </c:ext>
            </c:extLst>
          </c:dPt>
          <c:dPt>
            <c:idx val="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5-2D6A-4884-A7C8-A4599B8D983C}"/>
              </c:ext>
            </c:extLst>
          </c:dPt>
          <c:dPt>
            <c:idx val="11"/>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6-2D6A-4884-A7C8-A4599B8D983C}"/>
              </c:ext>
            </c:extLst>
          </c:dPt>
          <c:dPt>
            <c:idx val="12"/>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7-2D6A-4884-A7C8-A4599B8D983C}"/>
              </c:ext>
            </c:extLst>
          </c:dPt>
          <c:dPt>
            <c:idx val="1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8-2D6A-4884-A7C8-A4599B8D983C}"/>
              </c:ext>
            </c:extLst>
          </c:dPt>
          <c:dPt>
            <c:idx val="15"/>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9-2D6A-4884-A7C8-A4599B8D983C}"/>
              </c:ext>
            </c:extLst>
          </c:dPt>
          <c:dPt>
            <c:idx val="1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A-2D6A-4884-A7C8-A4599B8D983C}"/>
              </c:ext>
            </c:extLst>
          </c:dPt>
          <c:dPt>
            <c:idx val="2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B-2D6A-4884-A7C8-A4599B8D983C}"/>
              </c:ext>
            </c:extLst>
          </c:dPt>
          <c:dLbls>
            <c:dLbl>
              <c:idx val="0"/>
              <c:tx>
                <c:rich>
                  <a:bodyPr/>
                  <a:lstStyle/>
                  <a:p>
                    <a:fld id="{765FDE25-E683-43CC-9A09-E4EB0ACEA9A8}"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2D6A-4884-A7C8-A4599B8D983C}"/>
                </c:ext>
              </c:extLst>
            </c:dLbl>
            <c:dLbl>
              <c:idx val="1"/>
              <c:tx>
                <c:rich>
                  <a:bodyPr/>
                  <a:lstStyle/>
                  <a:p>
                    <a:fld id="{88B7AE36-E03A-400D-AE76-77FA320F418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2D6A-4884-A7C8-A4599B8D983C}"/>
                </c:ext>
              </c:extLst>
            </c:dLbl>
            <c:dLbl>
              <c:idx val="2"/>
              <c:tx>
                <c:rich>
                  <a:bodyPr/>
                  <a:lstStyle/>
                  <a:p>
                    <a:fld id="{3E2FAD69-9932-4D72-B6B6-71A11BFD431A}"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2D6A-4884-A7C8-A4599B8D983C}"/>
                </c:ext>
              </c:extLst>
            </c:dLbl>
            <c:dLbl>
              <c:idx val="3"/>
              <c:tx>
                <c:rich>
                  <a:bodyPr/>
                  <a:lstStyle/>
                  <a:p>
                    <a:fld id="{8A5C81A0-244F-42F7-AF30-AD5993B1496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2D6A-4884-A7C8-A4599B8D983C}"/>
                </c:ext>
              </c:extLst>
            </c:dLbl>
            <c:dLbl>
              <c:idx val="4"/>
              <c:tx>
                <c:rich>
                  <a:bodyPr/>
                  <a:lstStyle/>
                  <a:p>
                    <a:fld id="{50B578A2-199E-4BBB-931B-C0B7DC0DBE3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2D6A-4884-A7C8-A4599B8D983C}"/>
                </c:ext>
              </c:extLst>
            </c:dLbl>
            <c:dLbl>
              <c:idx val="5"/>
              <c:tx>
                <c:rich>
                  <a:bodyPr/>
                  <a:lstStyle/>
                  <a:p>
                    <a:fld id="{F5948206-F4D3-4CF3-A5DB-DE61AC6BFFB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2D6A-4884-A7C8-A4599B8D983C}"/>
                </c:ext>
              </c:extLst>
            </c:dLbl>
            <c:dLbl>
              <c:idx val="6"/>
              <c:tx>
                <c:rich>
                  <a:bodyPr/>
                  <a:lstStyle/>
                  <a:p>
                    <a:fld id="{77C82FE3-5D6A-414A-A465-46A34D7FB4A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2D6A-4884-A7C8-A4599B8D983C}"/>
                </c:ext>
              </c:extLst>
            </c:dLbl>
            <c:dLbl>
              <c:idx val="7"/>
              <c:tx>
                <c:rich>
                  <a:bodyPr/>
                  <a:lstStyle/>
                  <a:p>
                    <a:fld id="{2EBCC8B8-E687-4C49-BCE2-ED334BB4B02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2D6A-4884-A7C8-A4599B8D983C}"/>
                </c:ext>
              </c:extLst>
            </c:dLbl>
            <c:dLbl>
              <c:idx val="8"/>
              <c:tx>
                <c:rich>
                  <a:bodyPr/>
                  <a:lstStyle/>
                  <a:p>
                    <a:fld id="{99A8698F-6C3F-405A-BF22-0C1F7C75F55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2D6A-4884-A7C8-A4599B8D983C}"/>
                </c:ext>
              </c:extLst>
            </c:dLbl>
            <c:dLbl>
              <c:idx val="9"/>
              <c:tx>
                <c:rich>
                  <a:bodyPr/>
                  <a:lstStyle/>
                  <a:p>
                    <a:fld id="{99F66B11-3831-4BEA-8CF6-1678824955C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2D6A-4884-A7C8-A4599B8D983C}"/>
                </c:ext>
              </c:extLst>
            </c:dLbl>
            <c:dLbl>
              <c:idx val="10"/>
              <c:tx>
                <c:rich>
                  <a:bodyPr/>
                  <a:lstStyle/>
                  <a:p>
                    <a:fld id="{8DFCDCEF-9F9F-499B-8839-A303573BF3F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2D6A-4884-A7C8-A4599B8D983C}"/>
                </c:ext>
              </c:extLst>
            </c:dLbl>
            <c:dLbl>
              <c:idx val="11"/>
              <c:tx>
                <c:rich>
                  <a:bodyPr/>
                  <a:lstStyle/>
                  <a:p>
                    <a:fld id="{6042BD9F-C3F2-49FE-AFAB-98D890258F0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2D6A-4884-A7C8-A4599B8D983C}"/>
                </c:ext>
              </c:extLst>
            </c:dLbl>
            <c:dLbl>
              <c:idx val="12"/>
              <c:tx>
                <c:rich>
                  <a:bodyPr/>
                  <a:lstStyle/>
                  <a:p>
                    <a:fld id="{1AC556FB-1125-4296-A660-0FEFBBE3BB5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2D6A-4884-A7C8-A4599B8D983C}"/>
                </c:ext>
              </c:extLst>
            </c:dLbl>
            <c:dLbl>
              <c:idx val="13"/>
              <c:tx>
                <c:rich>
                  <a:bodyPr/>
                  <a:lstStyle/>
                  <a:p>
                    <a:fld id="{C4203FF8-D06E-4D47-AB17-F81B85C9C67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2D6A-4884-A7C8-A4599B8D983C}"/>
                </c:ext>
              </c:extLst>
            </c:dLbl>
            <c:dLbl>
              <c:idx val="14"/>
              <c:tx>
                <c:rich>
                  <a:bodyPr/>
                  <a:lstStyle/>
                  <a:p>
                    <a:fld id="{66F5E6CD-5F31-466D-9563-6EC79DE8EC7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2D6A-4884-A7C8-A4599B8D983C}"/>
                </c:ext>
              </c:extLst>
            </c:dLbl>
            <c:dLbl>
              <c:idx val="15"/>
              <c:tx>
                <c:rich>
                  <a:bodyPr/>
                  <a:lstStyle/>
                  <a:p>
                    <a:fld id="{4570411D-8C67-47F8-8E69-6F6944BFF20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2D6A-4884-A7C8-A4599B8D983C}"/>
                </c:ext>
              </c:extLst>
            </c:dLbl>
            <c:dLbl>
              <c:idx val="16"/>
              <c:tx>
                <c:rich>
                  <a:bodyPr/>
                  <a:lstStyle/>
                  <a:p>
                    <a:fld id="{CDA499FB-4B4B-4ED3-9868-93E56DC38ED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2D6A-4884-A7C8-A4599B8D983C}"/>
                </c:ext>
              </c:extLst>
            </c:dLbl>
            <c:dLbl>
              <c:idx val="17"/>
              <c:tx>
                <c:rich>
                  <a:bodyPr/>
                  <a:lstStyle/>
                  <a:p>
                    <a:fld id="{02831C88-EBB5-4C79-9F90-59E4C1DD11B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2D6A-4884-A7C8-A4599B8D983C}"/>
                </c:ext>
              </c:extLst>
            </c:dLbl>
            <c:dLbl>
              <c:idx val="18"/>
              <c:tx>
                <c:rich>
                  <a:bodyPr/>
                  <a:lstStyle/>
                  <a:p>
                    <a:fld id="{2A8889AC-0992-4349-9CE5-D7964313CAA6}"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2D6A-4884-A7C8-A4599B8D983C}"/>
                </c:ext>
              </c:extLst>
            </c:dLbl>
            <c:dLbl>
              <c:idx val="19"/>
              <c:tx>
                <c:rich>
                  <a:bodyPr/>
                  <a:lstStyle/>
                  <a:p>
                    <a:fld id="{EC5421E7-D53C-448D-806F-27B08F95E1DC}"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2D6A-4884-A7C8-A4599B8D983C}"/>
                </c:ext>
              </c:extLst>
            </c:dLbl>
            <c:dLbl>
              <c:idx val="20"/>
              <c:tx>
                <c:rich>
                  <a:bodyPr/>
                  <a:lstStyle/>
                  <a:p>
                    <a:fld id="{924E9366-171D-42F2-BB17-637A93FDF9A6}"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2D6A-4884-A7C8-A4599B8D983C}"/>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multiLvlStrRef>
              <c:f>'PA30 - Justice'!$B$2:$C$22</c:f>
              <c:multiLvlStrCache>
                <c:ptCount val="21"/>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lvl>
                <c:lvl>
                  <c:pt idx="0">
                    <c:v>Reception</c:v>
                  </c:pt>
                  <c:pt idx="6">
                    <c:v>Repeat year</c:v>
                  </c:pt>
                </c:lvl>
              </c:multiLvlStrCache>
            </c:multiLvlStrRef>
          </c:cat>
          <c:val>
            <c:numRef>
              <c:f>'PA30 - Justice'!$F$2:$F$22</c:f>
              <c:numCache>
                <c:formatCode>General</c:formatCode>
                <c:ptCount val="21"/>
                <c:pt idx="0">
                  <c:v>1.5</c:v>
                </c:pt>
                <c:pt idx="1">
                  <c:v>1.5</c:v>
                </c:pt>
                <c:pt idx="2">
                  <c:v>0.5</c:v>
                </c:pt>
                <c:pt idx="3">
                  <c:v>0.5</c:v>
                </c:pt>
                <c:pt idx="4">
                  <c:v>0.5</c:v>
                </c:pt>
                <c:pt idx="5">
                  <c:v>2.5</c:v>
                </c:pt>
                <c:pt idx="6">
                  <c:v>3.5</c:v>
                </c:pt>
                <c:pt idx="7">
                  <c:v>0.5</c:v>
                </c:pt>
                <c:pt idx="8">
                  <c:v>1.5</c:v>
                </c:pt>
                <c:pt idx="9">
                  <c:v>2.5</c:v>
                </c:pt>
                <c:pt idx="10">
                  <c:v>2.5</c:v>
                </c:pt>
                <c:pt idx="11">
                  <c:v>0.5</c:v>
                </c:pt>
                <c:pt idx="12">
                  <c:v>0.5</c:v>
                </c:pt>
                <c:pt idx="13">
                  <c:v>0.5</c:v>
                </c:pt>
                <c:pt idx="14">
                  <c:v>2.5</c:v>
                </c:pt>
                <c:pt idx="15">
                  <c:v>2.5</c:v>
                </c:pt>
                <c:pt idx="16">
                  <c:v>2.5</c:v>
                </c:pt>
                <c:pt idx="17">
                  <c:v>2.5</c:v>
                </c:pt>
                <c:pt idx="18">
                  <c:v>0.5</c:v>
                </c:pt>
                <c:pt idx="19">
                  <c:v>0.5</c:v>
                </c:pt>
                <c:pt idx="20">
                  <c:v>0.5</c:v>
                </c:pt>
              </c:numCache>
            </c:numRef>
          </c:val>
          <c:smooth val="1"/>
          <c:extLst>
            <c:ext xmlns:c15="http://schemas.microsoft.com/office/drawing/2012/chart" uri="{02D57815-91ED-43cb-92C2-25804820EDAC}">
              <c15:datalabelsRange>
                <c15:f>'PA30 - Justice'!$C$2:$C$22</c15:f>
                <c15:dlblRangeCach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15:dlblRangeCache>
              </c15:datalabelsRange>
            </c:ext>
            <c:ext xmlns:c16="http://schemas.microsoft.com/office/drawing/2014/chart" uri="{C3380CC4-5D6E-409C-BE32-E72D297353CC}">
              <c16:uniqueId val="{00000015-2D6A-4884-A7C8-A4599B8D983C}"/>
            </c:ext>
          </c:extLst>
        </c:ser>
        <c:dLbls>
          <c:showLegendKey val="0"/>
          <c:showVal val="0"/>
          <c:showCatName val="0"/>
          <c:showSerName val="0"/>
          <c:showPercent val="0"/>
          <c:showBubbleSize val="0"/>
        </c:dLbls>
        <c:marker val="1"/>
        <c:smooth val="0"/>
        <c:axId val="1610212463"/>
        <c:axId val="1350337263"/>
      </c:lineChart>
      <c:catAx>
        <c:axId val="1610212463"/>
        <c:scaling>
          <c:orientation val="minMax"/>
        </c:scaling>
        <c:delete val="0"/>
        <c:axPos val="b"/>
        <c:numFmt formatCode="General" sourceLinked="1"/>
        <c:majorTickMark val="none"/>
        <c:minorTickMark val="none"/>
        <c:tickLblPos val="nextTo"/>
        <c:spPr>
          <a:noFill/>
          <a:ln w="19050" cap="flat" cmpd="sng" algn="ctr">
            <a:solidFill>
              <a:schemeClr val="tx2">
                <a:lumMod val="50000"/>
              </a:schemeClr>
            </a:solidFill>
            <a:round/>
          </a:ln>
          <a:effectLst/>
        </c:spPr>
        <c:txPr>
          <a:bodyPr rot="-60000000" spcFirstLastPara="1" vertOverflow="ellipsis" vert="horz" wrap="square" anchor="ctr" anchorCtr="1"/>
          <a:lstStyle/>
          <a:p>
            <a:pPr>
              <a:defRPr sz="900" b="0" i="0" u="none" strike="noStrike" kern="1200" baseline="0">
                <a:solidFill>
                  <a:schemeClr val="tx2">
                    <a:lumMod val="50000"/>
                  </a:schemeClr>
                </a:solidFill>
                <a:latin typeface="+mn-lt"/>
                <a:ea typeface="+mn-ea"/>
                <a:cs typeface="+mn-cs"/>
              </a:defRPr>
            </a:pPr>
            <a:endParaRPr lang="en-US"/>
          </a:p>
        </c:txPr>
        <c:crossAx val="1350337263"/>
        <c:crosses val="autoZero"/>
        <c:auto val="1"/>
        <c:lblAlgn val="ctr"/>
        <c:lblOffset val="100"/>
        <c:noMultiLvlLbl val="0"/>
      </c:catAx>
      <c:valAx>
        <c:axId val="1350337263"/>
        <c:scaling>
          <c:orientation val="minMax"/>
        </c:scaling>
        <c:delete val="1"/>
        <c:axPos val="l"/>
        <c:majorGridlines>
          <c:spPr>
            <a:ln w="9525" cap="flat" cmpd="sng" algn="ctr">
              <a:solidFill>
                <a:schemeClr val="tx2"/>
              </a:solidFill>
              <a:round/>
            </a:ln>
            <a:effectLst/>
          </c:spPr>
        </c:majorGridlines>
        <c:numFmt formatCode="General" sourceLinked="1"/>
        <c:majorTickMark val="none"/>
        <c:minorTickMark val="none"/>
        <c:tickLblPos val="nextTo"/>
        <c:crossAx val="1610212463"/>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2">
              <a:lumMod val="50000"/>
            </a:schemeClr>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199238608687434E-2"/>
          <c:y val="3.8314176245210725E-2"/>
          <c:w val="0.89237475750313822"/>
          <c:h val="0.8077385311162123"/>
        </c:manualLayout>
      </c:layout>
      <c:lineChart>
        <c:grouping val="standard"/>
        <c:varyColors val="0"/>
        <c:ser>
          <c:idx val="0"/>
          <c:order val="0"/>
          <c:tx>
            <c:strRef>
              <c:f>'PA15 - Sadie'!$F$1</c:f>
              <c:strCache>
                <c:ptCount val="1"/>
                <c:pt idx="0">
                  <c:v>Code</c:v>
                </c:pt>
              </c:strCache>
            </c:strRef>
          </c:tx>
          <c:spPr>
            <a:ln w="22225" cap="rnd">
              <a:solidFill>
                <a:schemeClr val="tx2"/>
              </a:solidFill>
              <a:prstDash val="sysDash"/>
              <a:round/>
            </a:ln>
            <a:effectLst/>
          </c:spPr>
          <c:marker>
            <c:symbol val="circle"/>
            <c:size val="17"/>
            <c:spPr>
              <a:solidFill>
                <a:schemeClr val="accent6">
                  <a:lumMod val="75000"/>
                </a:schemeClr>
              </a:solidFill>
              <a:ln w="9525">
                <a:solidFill>
                  <a:schemeClr val="accent1"/>
                </a:solidFill>
              </a:ln>
              <a:effectLst/>
            </c:spPr>
          </c:marker>
          <c:dPt>
            <c:idx val="0"/>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0-F29C-4D20-AA5D-86A6EFCF2945}"/>
              </c:ext>
            </c:extLst>
          </c:dPt>
          <c:dPt>
            <c:idx val="4"/>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1-F29C-4D20-AA5D-86A6EFCF2945}"/>
              </c:ext>
            </c:extLst>
          </c:dPt>
          <c:dPt>
            <c:idx val="6"/>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2-F29C-4D20-AA5D-86A6EFCF2945}"/>
              </c:ext>
            </c:extLst>
          </c:dPt>
          <c:dPt>
            <c:idx val="7"/>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3-F29C-4D20-AA5D-86A6EFCF2945}"/>
              </c:ext>
            </c:extLst>
          </c:dPt>
          <c:dPt>
            <c:idx val="9"/>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4-F29C-4D20-AA5D-86A6EFCF2945}"/>
              </c:ext>
            </c:extLst>
          </c:dPt>
          <c:dPt>
            <c:idx val="10"/>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5-F29C-4D20-AA5D-86A6EFCF2945}"/>
              </c:ext>
            </c:extLst>
          </c:dPt>
          <c:dPt>
            <c:idx val="11"/>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6-F29C-4D20-AA5D-86A6EFCF2945}"/>
              </c:ext>
            </c:extLst>
          </c:dPt>
          <c:dPt>
            <c:idx val="12"/>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7-F29C-4D20-AA5D-86A6EFCF2945}"/>
              </c:ext>
            </c:extLst>
          </c:dPt>
          <c:dPt>
            <c:idx val="13"/>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8-F29C-4D20-AA5D-86A6EFCF2945}"/>
              </c:ext>
            </c:extLst>
          </c:dPt>
          <c:dPt>
            <c:idx val="15"/>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9-F29C-4D20-AA5D-86A6EFCF2945}"/>
              </c:ext>
            </c:extLst>
          </c:dPt>
          <c:dPt>
            <c:idx val="17"/>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A-F29C-4D20-AA5D-86A6EFCF2945}"/>
              </c:ext>
            </c:extLst>
          </c:dPt>
          <c:dPt>
            <c:idx val="18"/>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B-F29C-4D20-AA5D-86A6EFCF2945}"/>
              </c:ext>
            </c:extLst>
          </c:dPt>
          <c:dPt>
            <c:idx val="19"/>
            <c:marker>
              <c:symbol val="circle"/>
              <c:size val="17"/>
              <c:spPr>
                <a:solidFill>
                  <a:srgbClr val="C00000"/>
                </a:solidFill>
                <a:ln w="9525">
                  <a:solidFill>
                    <a:schemeClr val="accent1"/>
                  </a:solidFill>
                </a:ln>
                <a:effectLst/>
              </c:spPr>
            </c:marker>
            <c:bubble3D val="0"/>
            <c:extLst>
              <c:ext xmlns:c16="http://schemas.microsoft.com/office/drawing/2014/chart" uri="{C3380CC4-5D6E-409C-BE32-E72D297353CC}">
                <c16:uniqueId val="{0000000C-F29C-4D20-AA5D-86A6EFCF2945}"/>
              </c:ext>
            </c:extLst>
          </c:dPt>
          <c:dLbls>
            <c:dLbl>
              <c:idx val="0"/>
              <c:tx>
                <c:rich>
                  <a:bodyPr/>
                  <a:lstStyle/>
                  <a:p>
                    <a:fld id="{158882F1-8D84-4F16-B8AB-F08364B1A026}"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F29C-4D20-AA5D-86A6EFCF2945}"/>
                </c:ext>
              </c:extLst>
            </c:dLbl>
            <c:dLbl>
              <c:idx val="1"/>
              <c:tx>
                <c:rich>
                  <a:bodyPr/>
                  <a:lstStyle/>
                  <a:p>
                    <a:fld id="{825C644E-53F8-4CB3-9C6D-A40F8A97EF1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F29C-4D20-AA5D-86A6EFCF2945}"/>
                </c:ext>
              </c:extLst>
            </c:dLbl>
            <c:dLbl>
              <c:idx val="2"/>
              <c:tx>
                <c:rich>
                  <a:bodyPr/>
                  <a:lstStyle/>
                  <a:p>
                    <a:fld id="{D8E29821-090C-459F-84C9-C11B439844C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F29C-4D20-AA5D-86A6EFCF2945}"/>
                </c:ext>
              </c:extLst>
            </c:dLbl>
            <c:dLbl>
              <c:idx val="3"/>
              <c:tx>
                <c:rich>
                  <a:bodyPr/>
                  <a:lstStyle/>
                  <a:p>
                    <a:fld id="{93D0FDB5-3B34-4D70-9EB3-FCB14C2E28D6}"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F29C-4D20-AA5D-86A6EFCF2945}"/>
                </c:ext>
              </c:extLst>
            </c:dLbl>
            <c:dLbl>
              <c:idx val="4"/>
              <c:tx>
                <c:rich>
                  <a:bodyPr/>
                  <a:lstStyle/>
                  <a:p>
                    <a:fld id="{2B3E2E93-AB5A-4803-8528-8A4C4C44874E}"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29C-4D20-AA5D-86A6EFCF2945}"/>
                </c:ext>
              </c:extLst>
            </c:dLbl>
            <c:dLbl>
              <c:idx val="5"/>
              <c:tx>
                <c:rich>
                  <a:bodyPr/>
                  <a:lstStyle/>
                  <a:p>
                    <a:fld id="{47085BBA-7A2C-4DD6-BFF6-4158950609E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F29C-4D20-AA5D-86A6EFCF2945}"/>
                </c:ext>
              </c:extLst>
            </c:dLbl>
            <c:dLbl>
              <c:idx val="6"/>
              <c:tx>
                <c:rich>
                  <a:bodyPr/>
                  <a:lstStyle/>
                  <a:p>
                    <a:fld id="{C5ADEFE9-276E-491B-9C7C-8F13D34ADC9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29C-4D20-AA5D-86A6EFCF2945}"/>
                </c:ext>
              </c:extLst>
            </c:dLbl>
            <c:dLbl>
              <c:idx val="7"/>
              <c:tx>
                <c:rich>
                  <a:bodyPr/>
                  <a:lstStyle/>
                  <a:p>
                    <a:fld id="{AB849414-04D7-43A2-9DAA-8E8D930C5B61}"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29C-4D20-AA5D-86A6EFCF2945}"/>
                </c:ext>
              </c:extLst>
            </c:dLbl>
            <c:dLbl>
              <c:idx val="8"/>
              <c:tx>
                <c:rich>
                  <a:bodyPr/>
                  <a:lstStyle/>
                  <a:p>
                    <a:fld id="{E06F9467-6A9B-4A61-9E5F-669CF93108AF}"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F29C-4D20-AA5D-86A6EFCF2945}"/>
                </c:ext>
              </c:extLst>
            </c:dLbl>
            <c:dLbl>
              <c:idx val="9"/>
              <c:tx>
                <c:rich>
                  <a:bodyPr/>
                  <a:lstStyle/>
                  <a:p>
                    <a:fld id="{8A4D17DF-5F5E-468F-AC7B-BCCED2F470EE}"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29C-4D20-AA5D-86A6EFCF2945}"/>
                </c:ext>
              </c:extLst>
            </c:dLbl>
            <c:dLbl>
              <c:idx val="10"/>
              <c:tx>
                <c:rich>
                  <a:bodyPr/>
                  <a:lstStyle/>
                  <a:p>
                    <a:fld id="{2F65FB69-741B-4040-A35E-FDDB39AB893C}"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29C-4D20-AA5D-86A6EFCF2945}"/>
                </c:ext>
              </c:extLst>
            </c:dLbl>
            <c:dLbl>
              <c:idx val="11"/>
              <c:tx>
                <c:rich>
                  <a:bodyPr/>
                  <a:lstStyle/>
                  <a:p>
                    <a:fld id="{B65F3A32-88BC-41F2-B00C-084D7F14CEC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29C-4D20-AA5D-86A6EFCF2945}"/>
                </c:ext>
              </c:extLst>
            </c:dLbl>
            <c:dLbl>
              <c:idx val="12"/>
              <c:tx>
                <c:rich>
                  <a:bodyPr/>
                  <a:lstStyle/>
                  <a:p>
                    <a:fld id="{7A13C7B2-83A0-41BC-9DF9-496AFA6E7FB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29C-4D20-AA5D-86A6EFCF2945}"/>
                </c:ext>
              </c:extLst>
            </c:dLbl>
            <c:dLbl>
              <c:idx val="13"/>
              <c:tx>
                <c:rich>
                  <a:bodyPr/>
                  <a:lstStyle/>
                  <a:p>
                    <a:fld id="{5E6A9136-6888-4AF8-B471-211D64D59BC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F29C-4D20-AA5D-86A6EFCF2945}"/>
                </c:ext>
              </c:extLst>
            </c:dLbl>
            <c:dLbl>
              <c:idx val="14"/>
              <c:tx>
                <c:rich>
                  <a:bodyPr/>
                  <a:lstStyle/>
                  <a:p>
                    <a:fld id="{C94935C1-09F0-4D63-B834-369CC1DBDD4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F29C-4D20-AA5D-86A6EFCF2945}"/>
                </c:ext>
              </c:extLst>
            </c:dLbl>
            <c:dLbl>
              <c:idx val="15"/>
              <c:tx>
                <c:rich>
                  <a:bodyPr/>
                  <a:lstStyle/>
                  <a:p>
                    <a:fld id="{DDB30402-F66F-4FE6-83BB-5B61A243F7EE}"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29C-4D20-AA5D-86A6EFCF2945}"/>
                </c:ext>
              </c:extLst>
            </c:dLbl>
            <c:dLbl>
              <c:idx val="16"/>
              <c:tx>
                <c:rich>
                  <a:bodyPr/>
                  <a:lstStyle/>
                  <a:p>
                    <a:fld id="{E2AC523F-AB04-4AF7-B93A-50B2F78C26C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F29C-4D20-AA5D-86A6EFCF2945}"/>
                </c:ext>
              </c:extLst>
            </c:dLbl>
            <c:dLbl>
              <c:idx val="17"/>
              <c:tx>
                <c:rich>
                  <a:bodyPr/>
                  <a:lstStyle/>
                  <a:p>
                    <a:fld id="{27AAADDE-F224-4FDF-A732-81D05934DAF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F29C-4D20-AA5D-86A6EFCF2945}"/>
                </c:ext>
              </c:extLst>
            </c:dLbl>
            <c:dLbl>
              <c:idx val="18"/>
              <c:tx>
                <c:rich>
                  <a:bodyPr/>
                  <a:lstStyle/>
                  <a:p>
                    <a:fld id="{7FF668A1-FABC-47D7-AD96-CB6E3D76811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F29C-4D20-AA5D-86A6EFCF2945}"/>
                </c:ext>
              </c:extLst>
            </c:dLbl>
            <c:dLbl>
              <c:idx val="19"/>
              <c:tx>
                <c:rich>
                  <a:bodyPr/>
                  <a:lstStyle/>
                  <a:p>
                    <a:fld id="{E29464EA-D613-4EFD-9076-CC1312851A0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F29C-4D20-AA5D-86A6EFCF2945}"/>
                </c:ext>
              </c:extLst>
            </c:dLbl>
            <c:dLbl>
              <c:idx val="20"/>
              <c:tx>
                <c:rich>
                  <a:bodyPr/>
                  <a:lstStyle/>
                  <a:p>
                    <a:fld id="{5A5842DF-14CA-4A5C-9002-63C5872E8B3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F29C-4D20-AA5D-86A6EFCF2945}"/>
                </c:ext>
              </c:extLst>
            </c:dLbl>
            <c:dLbl>
              <c:idx val="21"/>
              <c:tx>
                <c:rich>
                  <a:bodyPr/>
                  <a:lstStyle/>
                  <a:p>
                    <a:fld id="{0168387D-0053-4BD1-8A75-79CF24BBD47A}"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F29C-4D20-AA5D-86A6EFCF2945}"/>
                </c:ext>
              </c:extLst>
            </c:dLbl>
            <c:dLbl>
              <c:idx val="22"/>
              <c:tx>
                <c:rich>
                  <a:bodyPr/>
                  <a:lstStyle/>
                  <a:p>
                    <a:fld id="{C1EF6FC7-C6B0-4045-83C0-38E0F5F9C9DC}"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F29C-4D20-AA5D-86A6EFCF294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multiLvlStrRef>
              <c:f>'PA15 - Sadie'!$B$2:$C$24</c:f>
              <c:multiLvlStrCache>
                <c:ptCount val="23"/>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lvl>
                <c:lvl>
                  <c:pt idx="0">
                    <c:v>Year 1</c:v>
                  </c:pt>
                  <c:pt idx="1">
                    <c:v>Year 2</c:v>
                  </c:pt>
                  <c:pt idx="7">
                    <c:v>Year 3</c:v>
                  </c:pt>
                  <c:pt idx="21">
                    <c:v>Year 4</c:v>
                  </c:pt>
                </c:lvl>
              </c:multiLvlStrCache>
            </c:multiLvlStrRef>
          </c:cat>
          <c:val>
            <c:numRef>
              <c:f>'PA15 - Sadie'!$F$2:$F$24</c:f>
              <c:numCache>
                <c:formatCode>General</c:formatCode>
                <c:ptCount val="23"/>
                <c:pt idx="0">
                  <c:v>2.5</c:v>
                </c:pt>
                <c:pt idx="1">
                  <c:v>1.5</c:v>
                </c:pt>
                <c:pt idx="2">
                  <c:v>1.5</c:v>
                </c:pt>
                <c:pt idx="3">
                  <c:v>5.5</c:v>
                </c:pt>
                <c:pt idx="4">
                  <c:v>5.5</c:v>
                </c:pt>
                <c:pt idx="5">
                  <c:v>0.5</c:v>
                </c:pt>
                <c:pt idx="6">
                  <c:v>3.5</c:v>
                </c:pt>
                <c:pt idx="7">
                  <c:v>3.5</c:v>
                </c:pt>
                <c:pt idx="8">
                  <c:v>3.5</c:v>
                </c:pt>
                <c:pt idx="9">
                  <c:v>3.5</c:v>
                </c:pt>
                <c:pt idx="10">
                  <c:v>3.5</c:v>
                </c:pt>
                <c:pt idx="11">
                  <c:v>3.5</c:v>
                </c:pt>
                <c:pt idx="12">
                  <c:v>3.5</c:v>
                </c:pt>
                <c:pt idx="13">
                  <c:v>3.5</c:v>
                </c:pt>
                <c:pt idx="14">
                  <c:v>0.5</c:v>
                </c:pt>
                <c:pt idx="15">
                  <c:v>3.5</c:v>
                </c:pt>
                <c:pt idx="16">
                  <c:v>0.5</c:v>
                </c:pt>
                <c:pt idx="17">
                  <c:v>0.5</c:v>
                </c:pt>
                <c:pt idx="18">
                  <c:v>0.5</c:v>
                </c:pt>
                <c:pt idx="19">
                  <c:v>3.5</c:v>
                </c:pt>
                <c:pt idx="20">
                  <c:v>0.5</c:v>
                </c:pt>
                <c:pt idx="21">
                  <c:v>4.5</c:v>
                </c:pt>
                <c:pt idx="22">
                  <c:v>0.5</c:v>
                </c:pt>
              </c:numCache>
            </c:numRef>
          </c:val>
          <c:smooth val="1"/>
          <c:extLst>
            <c:ext xmlns:c15="http://schemas.microsoft.com/office/drawing/2012/chart" uri="{02D57815-91ED-43cb-92C2-25804820EDAC}">
              <c15:datalabelsRange>
                <c15:f>'PA15 - Sadie'!$C$2:$C$24</c15:f>
                <c15:dlblRangeCache>
                  <c:ptCount val="2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15:dlblRangeCache>
              </c15:datalabelsRange>
            </c:ext>
            <c:ext xmlns:c16="http://schemas.microsoft.com/office/drawing/2014/chart" uri="{C3380CC4-5D6E-409C-BE32-E72D297353CC}">
              <c16:uniqueId val="{00000017-F29C-4D20-AA5D-86A6EFCF2945}"/>
            </c:ext>
          </c:extLst>
        </c:ser>
        <c:dLbls>
          <c:showLegendKey val="0"/>
          <c:showVal val="0"/>
          <c:showCatName val="0"/>
          <c:showSerName val="0"/>
          <c:showPercent val="0"/>
          <c:showBubbleSize val="0"/>
        </c:dLbls>
        <c:marker val="1"/>
        <c:smooth val="0"/>
        <c:axId val="1485131759"/>
        <c:axId val="1707067119"/>
      </c:lineChart>
      <c:catAx>
        <c:axId val="1485131759"/>
        <c:scaling>
          <c:orientation val="minMax"/>
        </c:scaling>
        <c:delete val="0"/>
        <c:axPos val="b"/>
        <c:numFmt formatCode="General" sourceLinked="1"/>
        <c:majorTickMark val="none"/>
        <c:minorTickMark val="none"/>
        <c:tickLblPos val="nextTo"/>
        <c:spPr>
          <a:noFill/>
          <a:ln w="19050" cap="flat" cmpd="sng" algn="ctr">
            <a:solidFill>
              <a:schemeClr val="tx2"/>
            </a:solidFill>
            <a:round/>
          </a:ln>
          <a:effectLst/>
        </c:spPr>
        <c:txPr>
          <a:bodyPr rot="-600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crossAx val="1707067119"/>
        <c:crosses val="autoZero"/>
        <c:auto val="1"/>
        <c:lblAlgn val="ctr"/>
        <c:lblOffset val="100"/>
        <c:noMultiLvlLbl val="0"/>
      </c:catAx>
      <c:valAx>
        <c:axId val="1707067119"/>
        <c:scaling>
          <c:orientation val="minMax"/>
          <c:max val="6"/>
        </c:scaling>
        <c:delete val="0"/>
        <c:axPos val="l"/>
        <c:majorGridlines>
          <c:spPr>
            <a:ln w="9525" cap="flat" cmpd="sng" algn="ctr">
              <a:solidFill>
                <a:schemeClr val="tx2"/>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51317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66721473034263"/>
          <c:y val="4.3570887480528349E-2"/>
          <c:w val="0.85965786245110176"/>
          <c:h val="0.78941034359341444"/>
        </c:manualLayout>
      </c:layout>
      <c:lineChart>
        <c:grouping val="standard"/>
        <c:varyColors val="0"/>
        <c:ser>
          <c:idx val="0"/>
          <c:order val="0"/>
          <c:tx>
            <c:strRef>
              <c:f>'PA11 - Olwyn'!$F$1</c:f>
              <c:strCache>
                <c:ptCount val="1"/>
                <c:pt idx="0">
                  <c:v>Code</c:v>
                </c:pt>
              </c:strCache>
            </c:strRef>
          </c:tx>
          <c:spPr>
            <a:ln w="22225" cap="rnd">
              <a:solidFill>
                <a:schemeClr val="tx2"/>
              </a:solidFill>
              <a:prstDash val="sysDash"/>
              <a:round/>
            </a:ln>
            <a:effectLst/>
          </c:spPr>
          <c:marker>
            <c:symbol val="circle"/>
            <c:size val="17"/>
            <c:spPr>
              <a:solidFill>
                <a:srgbClr val="C00000"/>
              </a:solidFill>
              <a:ln w="9525">
                <a:noFill/>
              </a:ln>
              <a:effectLst/>
            </c:spPr>
          </c:marker>
          <c:dPt>
            <c:idx val="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0-9CBD-40BD-961B-DB9CA9813DFA}"/>
              </c:ext>
            </c:extLst>
          </c:dPt>
          <c:dPt>
            <c:idx val="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1-9CBD-40BD-961B-DB9CA9813DFA}"/>
              </c:ext>
            </c:extLst>
          </c:dPt>
          <c:dPt>
            <c:idx val="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2-9CBD-40BD-961B-DB9CA9813DFA}"/>
              </c:ext>
            </c:extLst>
          </c:dPt>
          <c:dPt>
            <c:idx val="12"/>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3-9CBD-40BD-961B-DB9CA9813DFA}"/>
              </c:ext>
            </c:extLst>
          </c:dPt>
          <c:dPt>
            <c:idx val="13"/>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4-9CBD-40BD-961B-DB9CA9813DFA}"/>
              </c:ext>
            </c:extLst>
          </c:dPt>
          <c:dPt>
            <c:idx val="17"/>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5-9CBD-40BD-961B-DB9CA9813DFA}"/>
              </c:ext>
            </c:extLst>
          </c:dPt>
          <c:dPt>
            <c:idx val="19"/>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6-9CBD-40BD-961B-DB9CA9813DFA}"/>
              </c:ext>
            </c:extLst>
          </c:dPt>
          <c:dPt>
            <c:idx val="20"/>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7-9CBD-40BD-961B-DB9CA9813DFA}"/>
              </c:ext>
            </c:extLst>
          </c:dPt>
          <c:dPt>
            <c:idx val="21"/>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8-9CBD-40BD-961B-DB9CA9813DFA}"/>
              </c:ext>
            </c:extLst>
          </c:dPt>
          <c:dPt>
            <c:idx val="24"/>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9-9CBD-40BD-961B-DB9CA9813DFA}"/>
              </c:ext>
            </c:extLst>
          </c:dPt>
          <c:dPt>
            <c:idx val="25"/>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A-9CBD-40BD-961B-DB9CA9813DFA}"/>
              </c:ext>
            </c:extLst>
          </c:dPt>
          <c:dPt>
            <c:idx val="26"/>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B-9CBD-40BD-961B-DB9CA9813DFA}"/>
              </c:ext>
            </c:extLst>
          </c:dPt>
          <c:dPt>
            <c:idx val="27"/>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C-9CBD-40BD-961B-DB9CA9813DFA}"/>
              </c:ext>
            </c:extLst>
          </c:dPt>
          <c:dPt>
            <c:idx val="28"/>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D-9CBD-40BD-961B-DB9CA9813DFA}"/>
              </c:ext>
            </c:extLst>
          </c:dPt>
          <c:dPt>
            <c:idx val="29"/>
            <c:marker>
              <c:symbol val="circle"/>
              <c:size val="17"/>
              <c:spPr>
                <a:solidFill>
                  <a:schemeClr val="accent6">
                    <a:lumMod val="75000"/>
                  </a:schemeClr>
                </a:solidFill>
                <a:ln w="9525">
                  <a:noFill/>
                </a:ln>
                <a:effectLst/>
              </c:spPr>
            </c:marker>
            <c:bubble3D val="0"/>
            <c:extLst>
              <c:ext xmlns:c16="http://schemas.microsoft.com/office/drawing/2014/chart" uri="{C3380CC4-5D6E-409C-BE32-E72D297353CC}">
                <c16:uniqueId val="{0000000E-9CBD-40BD-961B-DB9CA9813DFA}"/>
              </c:ext>
            </c:extLst>
          </c:dPt>
          <c:dLbls>
            <c:dLbl>
              <c:idx val="0"/>
              <c:tx>
                <c:rich>
                  <a:bodyPr/>
                  <a:lstStyle/>
                  <a:p>
                    <a:fld id="{D2FF9548-0B97-489E-8824-ABA69E058CAD}"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9CBD-40BD-961B-DB9CA9813DFA}"/>
                </c:ext>
              </c:extLst>
            </c:dLbl>
            <c:dLbl>
              <c:idx val="1"/>
              <c:tx>
                <c:rich>
                  <a:bodyPr/>
                  <a:lstStyle/>
                  <a:p>
                    <a:fld id="{B5321A9A-4E43-4425-8DEA-73A61CC13BC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9CBD-40BD-961B-DB9CA9813DFA}"/>
                </c:ext>
              </c:extLst>
            </c:dLbl>
            <c:dLbl>
              <c:idx val="2"/>
              <c:tx>
                <c:rich>
                  <a:bodyPr/>
                  <a:lstStyle/>
                  <a:p>
                    <a:fld id="{16BA4439-F2F0-4966-8046-651E4523066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9CBD-40BD-961B-DB9CA9813DFA}"/>
                </c:ext>
              </c:extLst>
            </c:dLbl>
            <c:dLbl>
              <c:idx val="3"/>
              <c:tx>
                <c:rich>
                  <a:bodyPr/>
                  <a:lstStyle/>
                  <a:p>
                    <a:fld id="{1BEFEE2F-49F8-4A60-82E7-659FCFE665D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CBD-40BD-961B-DB9CA9813DFA}"/>
                </c:ext>
              </c:extLst>
            </c:dLbl>
            <c:dLbl>
              <c:idx val="4"/>
              <c:tx>
                <c:rich>
                  <a:bodyPr/>
                  <a:lstStyle/>
                  <a:p>
                    <a:fld id="{93905289-BEAA-41F7-A0C0-0649B6445BE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9CBD-40BD-961B-DB9CA9813DFA}"/>
                </c:ext>
              </c:extLst>
            </c:dLbl>
            <c:dLbl>
              <c:idx val="5"/>
              <c:tx>
                <c:rich>
                  <a:bodyPr/>
                  <a:lstStyle/>
                  <a:p>
                    <a:fld id="{D90E58BC-2FA0-4906-B878-0EDA81AAAA6E}"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9CBD-40BD-961B-DB9CA9813DFA}"/>
                </c:ext>
              </c:extLst>
            </c:dLbl>
            <c:dLbl>
              <c:idx val="6"/>
              <c:tx>
                <c:rich>
                  <a:bodyPr/>
                  <a:lstStyle/>
                  <a:p>
                    <a:fld id="{FD14BDE8-F6C5-463E-B0D3-A4C39AC63F6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9CBD-40BD-961B-DB9CA9813DFA}"/>
                </c:ext>
              </c:extLst>
            </c:dLbl>
            <c:dLbl>
              <c:idx val="7"/>
              <c:tx>
                <c:rich>
                  <a:bodyPr/>
                  <a:lstStyle/>
                  <a:p>
                    <a:fld id="{669A5F6C-6C92-40B1-8F92-92901E6A307F}"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9CBD-40BD-961B-DB9CA9813DFA}"/>
                </c:ext>
              </c:extLst>
            </c:dLbl>
            <c:dLbl>
              <c:idx val="8"/>
              <c:tx>
                <c:rich>
                  <a:bodyPr/>
                  <a:lstStyle/>
                  <a:p>
                    <a:fld id="{59FD7653-7FFA-4176-A31D-F0F6B990430F}"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CBD-40BD-961B-DB9CA9813DFA}"/>
                </c:ext>
              </c:extLst>
            </c:dLbl>
            <c:dLbl>
              <c:idx val="9"/>
              <c:tx>
                <c:rich>
                  <a:bodyPr/>
                  <a:lstStyle/>
                  <a:p>
                    <a:fld id="{FE71D349-F814-403A-AACA-97CFDB45C923}"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9CBD-40BD-961B-DB9CA9813DFA}"/>
                </c:ext>
              </c:extLst>
            </c:dLbl>
            <c:dLbl>
              <c:idx val="10"/>
              <c:tx>
                <c:rich>
                  <a:bodyPr/>
                  <a:lstStyle/>
                  <a:p>
                    <a:fld id="{7538B6EB-6AAF-4B5D-A33B-75493691B16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9CBD-40BD-961B-DB9CA9813DFA}"/>
                </c:ext>
              </c:extLst>
            </c:dLbl>
            <c:dLbl>
              <c:idx val="11"/>
              <c:tx>
                <c:rich>
                  <a:bodyPr/>
                  <a:lstStyle/>
                  <a:p>
                    <a:fld id="{BE5AA19B-7270-42F0-A7F8-CCA5385E4DB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9CBD-40BD-961B-DB9CA9813DFA}"/>
                </c:ext>
              </c:extLst>
            </c:dLbl>
            <c:dLbl>
              <c:idx val="12"/>
              <c:tx>
                <c:rich>
                  <a:bodyPr/>
                  <a:lstStyle/>
                  <a:p>
                    <a:fld id="{8510FE26-50B4-4F43-8B9B-B6E982FA49C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CBD-40BD-961B-DB9CA9813DFA}"/>
                </c:ext>
              </c:extLst>
            </c:dLbl>
            <c:dLbl>
              <c:idx val="13"/>
              <c:tx>
                <c:rich>
                  <a:bodyPr/>
                  <a:lstStyle/>
                  <a:p>
                    <a:fld id="{9DE9011D-4748-43AE-866A-9DD04341988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CBD-40BD-961B-DB9CA9813DFA}"/>
                </c:ext>
              </c:extLst>
            </c:dLbl>
            <c:dLbl>
              <c:idx val="14"/>
              <c:tx>
                <c:rich>
                  <a:bodyPr/>
                  <a:lstStyle/>
                  <a:p>
                    <a:fld id="{B23106E2-173F-4821-9C8A-692990F2D77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9CBD-40BD-961B-DB9CA9813DFA}"/>
                </c:ext>
              </c:extLst>
            </c:dLbl>
            <c:dLbl>
              <c:idx val="15"/>
              <c:tx>
                <c:rich>
                  <a:bodyPr/>
                  <a:lstStyle/>
                  <a:p>
                    <a:fld id="{1EBD03C9-A19C-47A4-8431-2BD99A890CAF}"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9CBD-40BD-961B-DB9CA9813DFA}"/>
                </c:ext>
              </c:extLst>
            </c:dLbl>
            <c:dLbl>
              <c:idx val="16"/>
              <c:tx>
                <c:rich>
                  <a:bodyPr/>
                  <a:lstStyle/>
                  <a:p>
                    <a:fld id="{765FFA6F-27F8-48F2-A386-455BEE5E7D3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9CBD-40BD-961B-DB9CA9813DFA}"/>
                </c:ext>
              </c:extLst>
            </c:dLbl>
            <c:dLbl>
              <c:idx val="17"/>
              <c:tx>
                <c:rich>
                  <a:bodyPr/>
                  <a:lstStyle/>
                  <a:p>
                    <a:fld id="{8A68287F-9929-4AE2-91B4-B015802E358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CBD-40BD-961B-DB9CA9813DFA}"/>
                </c:ext>
              </c:extLst>
            </c:dLbl>
            <c:dLbl>
              <c:idx val="18"/>
              <c:tx>
                <c:rich>
                  <a:bodyPr/>
                  <a:lstStyle/>
                  <a:p>
                    <a:fld id="{F1A32A3C-4A00-4737-B9E5-F6123490A72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9CBD-40BD-961B-DB9CA9813DFA}"/>
                </c:ext>
              </c:extLst>
            </c:dLbl>
            <c:dLbl>
              <c:idx val="19"/>
              <c:tx>
                <c:rich>
                  <a:bodyPr/>
                  <a:lstStyle/>
                  <a:p>
                    <a:fld id="{AA17C63A-F5B0-4F4C-ABDC-F9AD9990863F}"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CBD-40BD-961B-DB9CA9813DFA}"/>
                </c:ext>
              </c:extLst>
            </c:dLbl>
            <c:dLbl>
              <c:idx val="20"/>
              <c:tx>
                <c:rich>
                  <a:bodyPr/>
                  <a:lstStyle/>
                  <a:p>
                    <a:fld id="{0E23F3D5-00BF-4F7F-B4CA-0157CB04613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CBD-40BD-961B-DB9CA9813DFA}"/>
                </c:ext>
              </c:extLst>
            </c:dLbl>
            <c:dLbl>
              <c:idx val="21"/>
              <c:tx>
                <c:rich>
                  <a:bodyPr/>
                  <a:lstStyle/>
                  <a:p>
                    <a:fld id="{FA1C393D-EE3E-4682-BC4C-FA31F1D5616C}"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CBD-40BD-961B-DB9CA9813DFA}"/>
                </c:ext>
              </c:extLst>
            </c:dLbl>
            <c:dLbl>
              <c:idx val="22"/>
              <c:tx>
                <c:rich>
                  <a:bodyPr/>
                  <a:lstStyle/>
                  <a:p>
                    <a:fld id="{114FCDE5-0B9D-4B4A-9EB6-BF586ABE745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9CBD-40BD-961B-DB9CA9813DFA}"/>
                </c:ext>
              </c:extLst>
            </c:dLbl>
            <c:dLbl>
              <c:idx val="23"/>
              <c:tx>
                <c:rich>
                  <a:bodyPr/>
                  <a:lstStyle/>
                  <a:p>
                    <a:fld id="{504761B0-0CF7-4913-8F92-7D0E24D1D07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9CBD-40BD-961B-DB9CA9813DFA}"/>
                </c:ext>
              </c:extLst>
            </c:dLbl>
            <c:dLbl>
              <c:idx val="24"/>
              <c:tx>
                <c:rich>
                  <a:bodyPr/>
                  <a:lstStyle/>
                  <a:p>
                    <a:fld id="{F95DD871-FF68-44F1-90B0-F76923A5708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9CBD-40BD-961B-DB9CA9813DFA}"/>
                </c:ext>
              </c:extLst>
            </c:dLbl>
            <c:dLbl>
              <c:idx val="25"/>
              <c:tx>
                <c:rich>
                  <a:bodyPr/>
                  <a:lstStyle/>
                  <a:p>
                    <a:fld id="{FBA09D96-7C3D-4AD3-B4BF-AA7F06ADE00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9CBD-40BD-961B-DB9CA9813DFA}"/>
                </c:ext>
              </c:extLst>
            </c:dLbl>
            <c:dLbl>
              <c:idx val="26"/>
              <c:tx>
                <c:rich>
                  <a:bodyPr/>
                  <a:lstStyle/>
                  <a:p>
                    <a:fld id="{B2190FA8-C895-4D08-8B94-4EAADE3B29D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9CBD-40BD-961B-DB9CA9813DFA}"/>
                </c:ext>
              </c:extLst>
            </c:dLbl>
            <c:dLbl>
              <c:idx val="27"/>
              <c:tx>
                <c:rich>
                  <a:bodyPr/>
                  <a:lstStyle/>
                  <a:p>
                    <a:fld id="{98841A82-8A1D-41FD-8F19-2FF05535803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9CBD-40BD-961B-DB9CA9813DFA}"/>
                </c:ext>
              </c:extLst>
            </c:dLbl>
            <c:dLbl>
              <c:idx val="28"/>
              <c:tx>
                <c:rich>
                  <a:bodyPr/>
                  <a:lstStyle/>
                  <a:p>
                    <a:fld id="{1BCE5BCC-6C1F-428E-A242-C11AEA4AB17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9CBD-40BD-961B-DB9CA9813DFA}"/>
                </c:ext>
              </c:extLst>
            </c:dLbl>
            <c:dLbl>
              <c:idx val="29"/>
              <c:tx>
                <c:rich>
                  <a:bodyPr/>
                  <a:lstStyle/>
                  <a:p>
                    <a:fld id="{3C8BBCAE-8A4D-48F8-B100-AFEC85B77A7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9CBD-40BD-961B-DB9CA9813DFA}"/>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multiLvlStrRef>
              <c:f>'PA11 - Olwyn'!$B$2:$C$31</c:f>
              <c:multiLvlStrCache>
                <c:ptCount val="30"/>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lvl>
                <c:lvl>
                  <c:pt idx="0">
                    <c:v>Year 1</c:v>
                  </c:pt>
                  <c:pt idx="12">
                    <c:v>Year 2</c:v>
                  </c:pt>
                  <c:pt idx="18">
                    <c:v>Year 3</c:v>
                  </c:pt>
                  <c:pt idx="19">
                    <c:v>Year 4</c:v>
                  </c:pt>
                  <c:pt idx="24">
                    <c:v>Year 5</c:v>
                  </c:pt>
                </c:lvl>
              </c:multiLvlStrCache>
            </c:multiLvlStrRef>
          </c:cat>
          <c:val>
            <c:numRef>
              <c:f>'PA11 - Olwyn'!$F$2:$F$31</c:f>
              <c:numCache>
                <c:formatCode>General</c:formatCode>
                <c:ptCount val="30"/>
                <c:pt idx="0">
                  <c:v>1.5</c:v>
                </c:pt>
                <c:pt idx="1">
                  <c:v>2.5</c:v>
                </c:pt>
                <c:pt idx="2">
                  <c:v>2.5</c:v>
                </c:pt>
                <c:pt idx="3">
                  <c:v>0.5</c:v>
                </c:pt>
                <c:pt idx="4">
                  <c:v>2.5</c:v>
                </c:pt>
                <c:pt idx="5">
                  <c:v>2.5</c:v>
                </c:pt>
                <c:pt idx="6">
                  <c:v>0.5</c:v>
                </c:pt>
                <c:pt idx="7">
                  <c:v>2.5</c:v>
                </c:pt>
                <c:pt idx="8">
                  <c:v>5.5</c:v>
                </c:pt>
                <c:pt idx="9">
                  <c:v>5.5</c:v>
                </c:pt>
                <c:pt idx="10">
                  <c:v>2.5</c:v>
                </c:pt>
                <c:pt idx="11">
                  <c:v>2.5</c:v>
                </c:pt>
                <c:pt idx="12">
                  <c:v>3.5</c:v>
                </c:pt>
                <c:pt idx="13">
                  <c:v>1.5</c:v>
                </c:pt>
                <c:pt idx="14">
                  <c:v>1.5</c:v>
                </c:pt>
                <c:pt idx="15">
                  <c:v>2.5</c:v>
                </c:pt>
                <c:pt idx="16">
                  <c:v>0.5</c:v>
                </c:pt>
                <c:pt idx="17">
                  <c:v>1.5</c:v>
                </c:pt>
                <c:pt idx="18">
                  <c:v>3.5</c:v>
                </c:pt>
                <c:pt idx="19">
                  <c:v>0.5</c:v>
                </c:pt>
                <c:pt idx="20">
                  <c:v>1.5</c:v>
                </c:pt>
                <c:pt idx="21">
                  <c:v>1.5</c:v>
                </c:pt>
                <c:pt idx="22">
                  <c:v>0.5</c:v>
                </c:pt>
                <c:pt idx="23">
                  <c:v>0.5</c:v>
                </c:pt>
                <c:pt idx="24">
                  <c:v>0.5</c:v>
                </c:pt>
                <c:pt idx="25">
                  <c:v>4.5</c:v>
                </c:pt>
                <c:pt idx="26">
                  <c:v>5.5</c:v>
                </c:pt>
                <c:pt idx="27">
                  <c:v>1.5</c:v>
                </c:pt>
                <c:pt idx="28">
                  <c:v>0.5</c:v>
                </c:pt>
                <c:pt idx="29">
                  <c:v>5.5</c:v>
                </c:pt>
              </c:numCache>
            </c:numRef>
          </c:val>
          <c:smooth val="1"/>
          <c:extLst>
            <c:ext xmlns:c15="http://schemas.microsoft.com/office/drawing/2012/chart" uri="{02D57815-91ED-43cb-92C2-25804820EDAC}">
              <c15:datalabelsRange>
                <c15:f>'PA11 - Olwyn'!$C$2:$C$31</c15:f>
                <c15:dlblRangeCach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15:dlblRangeCache>
              </c15:datalabelsRange>
            </c:ext>
            <c:ext xmlns:c16="http://schemas.microsoft.com/office/drawing/2014/chart" uri="{C3380CC4-5D6E-409C-BE32-E72D297353CC}">
              <c16:uniqueId val="{0000001E-9CBD-40BD-961B-DB9CA9813DFA}"/>
            </c:ext>
          </c:extLst>
        </c:ser>
        <c:dLbls>
          <c:showLegendKey val="0"/>
          <c:showVal val="0"/>
          <c:showCatName val="0"/>
          <c:showSerName val="0"/>
          <c:showPercent val="0"/>
          <c:showBubbleSize val="0"/>
        </c:dLbls>
        <c:marker val="1"/>
        <c:smooth val="0"/>
        <c:axId val="1484807887"/>
        <c:axId val="1350415711"/>
      </c:lineChart>
      <c:catAx>
        <c:axId val="1484807887"/>
        <c:scaling>
          <c:orientation val="minMax"/>
        </c:scaling>
        <c:delete val="0"/>
        <c:axPos val="b"/>
        <c:numFmt formatCode="General" sourceLinked="1"/>
        <c:majorTickMark val="none"/>
        <c:minorTickMark val="none"/>
        <c:tickLblPos val="nextTo"/>
        <c:spPr>
          <a:noFill/>
          <a:ln w="19050" cap="flat" cmpd="sng" algn="ctr">
            <a:solidFill>
              <a:schemeClr val="tx2"/>
            </a:solidFill>
            <a:round/>
          </a:ln>
          <a:effectLst/>
        </c:spPr>
        <c:txPr>
          <a:bodyPr rot="-60000000" spcFirstLastPara="1" vertOverflow="ellipsis" vert="horz" wrap="square" anchor="ctr" anchorCtr="1"/>
          <a:lstStyle/>
          <a:p>
            <a:pPr>
              <a:defRPr sz="900" b="1" i="0" u="none" strike="noStrike" kern="1200" baseline="0">
                <a:solidFill>
                  <a:schemeClr val="accent1">
                    <a:lumMod val="50000"/>
                  </a:schemeClr>
                </a:solidFill>
                <a:latin typeface="+mn-lt"/>
                <a:ea typeface="+mn-ea"/>
                <a:cs typeface="+mn-cs"/>
              </a:defRPr>
            </a:pPr>
            <a:endParaRPr lang="en-US"/>
          </a:p>
        </c:txPr>
        <c:crossAx val="1350415711"/>
        <c:crosses val="autoZero"/>
        <c:auto val="1"/>
        <c:lblAlgn val="ctr"/>
        <c:lblOffset val="100"/>
        <c:noMultiLvlLbl val="0"/>
      </c:catAx>
      <c:valAx>
        <c:axId val="1350415711"/>
        <c:scaling>
          <c:orientation val="minMax"/>
          <c:max val="6"/>
        </c:scaling>
        <c:delete val="0"/>
        <c:axPos val="l"/>
        <c:majorGridlines>
          <c:spPr>
            <a:ln w="9525" cap="flat" cmpd="sng" algn="ctr">
              <a:solidFill>
                <a:schemeClr val="tx2"/>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accent1">
                    <a:lumMod val="50000"/>
                  </a:schemeClr>
                </a:solidFill>
                <a:latin typeface="+mn-lt"/>
                <a:ea typeface="+mn-ea"/>
                <a:cs typeface="+mn-cs"/>
              </a:defRPr>
            </a:pPr>
            <a:endParaRPr lang="en-US"/>
          </a:p>
        </c:txPr>
        <c:crossAx val="14848078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accent1">
              <a:lumMod val="50000"/>
            </a:schemeClr>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34043664607161E-2"/>
          <c:y val="4.7442933269704925E-2"/>
          <c:w val="0.92201668480232135"/>
          <c:h val="0.76436789151356077"/>
        </c:manualLayout>
      </c:layout>
      <c:lineChart>
        <c:grouping val="standard"/>
        <c:varyColors val="0"/>
        <c:ser>
          <c:idx val="0"/>
          <c:order val="0"/>
          <c:tx>
            <c:strRef>
              <c:f>'PA22 - Viv'!$E$1</c:f>
              <c:strCache>
                <c:ptCount val="1"/>
                <c:pt idx="0">
                  <c:v>Setting</c:v>
                </c:pt>
              </c:strCache>
            </c:strRef>
          </c:tx>
          <c:spPr>
            <a:ln w="22225" cap="rnd">
              <a:solidFill>
                <a:schemeClr val="tx2"/>
              </a:solidFill>
              <a:prstDash val="sysDash"/>
              <a:round/>
            </a:ln>
            <a:effectLst/>
          </c:spPr>
          <c:marker>
            <c:symbol val="circle"/>
            <c:size val="17"/>
            <c:spPr>
              <a:solidFill>
                <a:schemeClr val="accent6">
                  <a:lumMod val="75000"/>
                </a:schemeClr>
              </a:solidFill>
              <a:ln w="9525">
                <a:noFill/>
              </a:ln>
              <a:effectLst/>
            </c:spPr>
          </c:marker>
          <c:dPt>
            <c:idx val="1"/>
            <c:marker>
              <c:symbol val="circle"/>
              <c:size val="17"/>
              <c:spPr>
                <a:solidFill>
                  <a:srgbClr val="C00000"/>
                </a:solidFill>
                <a:ln w="9525">
                  <a:noFill/>
                </a:ln>
                <a:effectLst/>
              </c:spPr>
            </c:marker>
            <c:bubble3D val="0"/>
            <c:extLst>
              <c:ext xmlns:c16="http://schemas.microsoft.com/office/drawing/2014/chart" uri="{C3380CC4-5D6E-409C-BE32-E72D297353CC}">
                <c16:uniqueId val="{00000000-F6E1-4B0D-B77B-B8657EA7A325}"/>
              </c:ext>
            </c:extLst>
          </c:dPt>
          <c:dPt>
            <c:idx val="2"/>
            <c:marker>
              <c:symbol val="circle"/>
              <c:size val="17"/>
              <c:spPr>
                <a:solidFill>
                  <a:srgbClr val="C00000"/>
                </a:solidFill>
                <a:ln w="9525">
                  <a:noFill/>
                </a:ln>
                <a:effectLst/>
              </c:spPr>
            </c:marker>
            <c:bubble3D val="0"/>
            <c:extLst>
              <c:ext xmlns:c16="http://schemas.microsoft.com/office/drawing/2014/chart" uri="{C3380CC4-5D6E-409C-BE32-E72D297353CC}">
                <c16:uniqueId val="{00000001-F6E1-4B0D-B77B-B8657EA7A325}"/>
              </c:ext>
            </c:extLst>
          </c:dPt>
          <c:dPt>
            <c:idx val="4"/>
            <c:marker>
              <c:symbol val="circle"/>
              <c:size val="17"/>
              <c:spPr>
                <a:solidFill>
                  <a:srgbClr val="C00000"/>
                </a:solidFill>
                <a:ln w="9525">
                  <a:noFill/>
                </a:ln>
                <a:effectLst/>
              </c:spPr>
            </c:marker>
            <c:bubble3D val="0"/>
            <c:extLst>
              <c:ext xmlns:c16="http://schemas.microsoft.com/office/drawing/2014/chart" uri="{C3380CC4-5D6E-409C-BE32-E72D297353CC}">
                <c16:uniqueId val="{00000002-F6E1-4B0D-B77B-B8657EA7A325}"/>
              </c:ext>
            </c:extLst>
          </c:dPt>
          <c:dPt>
            <c:idx val="7"/>
            <c:marker>
              <c:symbol val="circle"/>
              <c:size val="17"/>
              <c:spPr>
                <a:solidFill>
                  <a:srgbClr val="C00000"/>
                </a:solidFill>
                <a:ln w="9525">
                  <a:noFill/>
                </a:ln>
                <a:effectLst/>
              </c:spPr>
            </c:marker>
            <c:bubble3D val="0"/>
            <c:extLst>
              <c:ext xmlns:c16="http://schemas.microsoft.com/office/drawing/2014/chart" uri="{C3380CC4-5D6E-409C-BE32-E72D297353CC}">
                <c16:uniqueId val="{00000003-F6E1-4B0D-B77B-B8657EA7A325}"/>
              </c:ext>
            </c:extLst>
          </c:dPt>
          <c:dPt>
            <c:idx val="9"/>
            <c:marker>
              <c:symbol val="circle"/>
              <c:size val="17"/>
              <c:spPr>
                <a:solidFill>
                  <a:srgbClr val="C00000"/>
                </a:solidFill>
                <a:ln w="9525">
                  <a:noFill/>
                </a:ln>
                <a:effectLst/>
              </c:spPr>
            </c:marker>
            <c:bubble3D val="0"/>
            <c:extLst>
              <c:ext xmlns:c16="http://schemas.microsoft.com/office/drawing/2014/chart" uri="{C3380CC4-5D6E-409C-BE32-E72D297353CC}">
                <c16:uniqueId val="{00000004-F6E1-4B0D-B77B-B8657EA7A325}"/>
              </c:ext>
            </c:extLst>
          </c:dPt>
          <c:dPt>
            <c:idx val="11"/>
            <c:marker>
              <c:symbol val="circle"/>
              <c:size val="17"/>
              <c:spPr>
                <a:solidFill>
                  <a:srgbClr val="C00000"/>
                </a:solidFill>
                <a:ln w="9525">
                  <a:noFill/>
                </a:ln>
                <a:effectLst/>
              </c:spPr>
            </c:marker>
            <c:bubble3D val="0"/>
            <c:extLst>
              <c:ext xmlns:c16="http://schemas.microsoft.com/office/drawing/2014/chart" uri="{C3380CC4-5D6E-409C-BE32-E72D297353CC}">
                <c16:uniqueId val="{00000005-F6E1-4B0D-B77B-B8657EA7A325}"/>
              </c:ext>
            </c:extLst>
          </c:dPt>
          <c:dPt>
            <c:idx val="12"/>
            <c:marker>
              <c:symbol val="circle"/>
              <c:size val="17"/>
              <c:spPr>
                <a:solidFill>
                  <a:srgbClr val="C00000"/>
                </a:solidFill>
                <a:ln w="9525">
                  <a:noFill/>
                </a:ln>
                <a:effectLst/>
              </c:spPr>
            </c:marker>
            <c:bubble3D val="0"/>
            <c:extLst>
              <c:ext xmlns:c16="http://schemas.microsoft.com/office/drawing/2014/chart" uri="{C3380CC4-5D6E-409C-BE32-E72D297353CC}">
                <c16:uniqueId val="{00000006-F6E1-4B0D-B77B-B8657EA7A325}"/>
              </c:ext>
            </c:extLst>
          </c:dPt>
          <c:dPt>
            <c:idx val="17"/>
            <c:marker>
              <c:symbol val="circle"/>
              <c:size val="17"/>
              <c:spPr>
                <a:solidFill>
                  <a:srgbClr val="C00000"/>
                </a:solidFill>
                <a:ln w="9525">
                  <a:noFill/>
                </a:ln>
                <a:effectLst/>
              </c:spPr>
            </c:marker>
            <c:bubble3D val="0"/>
            <c:extLst>
              <c:ext xmlns:c16="http://schemas.microsoft.com/office/drawing/2014/chart" uri="{C3380CC4-5D6E-409C-BE32-E72D297353CC}">
                <c16:uniqueId val="{00000007-F6E1-4B0D-B77B-B8657EA7A325}"/>
              </c:ext>
            </c:extLst>
          </c:dPt>
          <c:dPt>
            <c:idx val="18"/>
            <c:marker>
              <c:symbol val="circle"/>
              <c:size val="17"/>
              <c:spPr>
                <a:solidFill>
                  <a:srgbClr val="C00000"/>
                </a:solidFill>
                <a:ln w="9525">
                  <a:noFill/>
                </a:ln>
                <a:effectLst/>
              </c:spPr>
            </c:marker>
            <c:bubble3D val="0"/>
            <c:extLst>
              <c:ext xmlns:c16="http://schemas.microsoft.com/office/drawing/2014/chart" uri="{C3380CC4-5D6E-409C-BE32-E72D297353CC}">
                <c16:uniqueId val="{00000008-F6E1-4B0D-B77B-B8657EA7A325}"/>
              </c:ext>
            </c:extLst>
          </c:dPt>
          <c:dPt>
            <c:idx val="20"/>
            <c:marker>
              <c:symbol val="circle"/>
              <c:size val="17"/>
              <c:spPr>
                <a:solidFill>
                  <a:srgbClr val="C00000"/>
                </a:solidFill>
                <a:ln w="9525">
                  <a:noFill/>
                </a:ln>
                <a:effectLst/>
              </c:spPr>
            </c:marker>
            <c:bubble3D val="0"/>
            <c:extLst>
              <c:ext xmlns:c16="http://schemas.microsoft.com/office/drawing/2014/chart" uri="{C3380CC4-5D6E-409C-BE32-E72D297353CC}">
                <c16:uniqueId val="{00000009-F6E1-4B0D-B77B-B8657EA7A325}"/>
              </c:ext>
            </c:extLst>
          </c:dPt>
          <c:dPt>
            <c:idx val="22"/>
            <c:marker>
              <c:symbol val="circle"/>
              <c:size val="17"/>
              <c:spPr>
                <a:solidFill>
                  <a:srgbClr val="C00000"/>
                </a:solidFill>
                <a:ln w="9525">
                  <a:noFill/>
                </a:ln>
                <a:effectLst/>
              </c:spPr>
            </c:marker>
            <c:bubble3D val="0"/>
            <c:extLst>
              <c:ext xmlns:c16="http://schemas.microsoft.com/office/drawing/2014/chart" uri="{C3380CC4-5D6E-409C-BE32-E72D297353CC}">
                <c16:uniqueId val="{0000000A-F6E1-4B0D-B77B-B8657EA7A325}"/>
              </c:ext>
            </c:extLst>
          </c:dPt>
          <c:dPt>
            <c:idx val="23"/>
            <c:marker>
              <c:symbol val="circle"/>
              <c:size val="17"/>
              <c:spPr>
                <a:solidFill>
                  <a:srgbClr val="C00000"/>
                </a:solidFill>
                <a:ln w="9525">
                  <a:noFill/>
                </a:ln>
                <a:effectLst/>
              </c:spPr>
            </c:marker>
            <c:bubble3D val="0"/>
            <c:extLst>
              <c:ext xmlns:c16="http://schemas.microsoft.com/office/drawing/2014/chart" uri="{C3380CC4-5D6E-409C-BE32-E72D297353CC}">
                <c16:uniqueId val="{0000000B-F6E1-4B0D-B77B-B8657EA7A325}"/>
              </c:ext>
            </c:extLst>
          </c:dPt>
          <c:dPt>
            <c:idx val="24"/>
            <c:marker>
              <c:symbol val="circle"/>
              <c:size val="17"/>
              <c:spPr>
                <a:solidFill>
                  <a:srgbClr val="C00000"/>
                </a:solidFill>
                <a:ln w="9525">
                  <a:noFill/>
                </a:ln>
                <a:effectLst/>
              </c:spPr>
            </c:marker>
            <c:bubble3D val="0"/>
            <c:extLst>
              <c:ext xmlns:c16="http://schemas.microsoft.com/office/drawing/2014/chart" uri="{C3380CC4-5D6E-409C-BE32-E72D297353CC}">
                <c16:uniqueId val="{0000000C-F6E1-4B0D-B77B-B8657EA7A325}"/>
              </c:ext>
            </c:extLst>
          </c:dPt>
          <c:dPt>
            <c:idx val="25"/>
            <c:marker>
              <c:symbol val="circle"/>
              <c:size val="17"/>
              <c:spPr>
                <a:solidFill>
                  <a:srgbClr val="C00000"/>
                </a:solidFill>
                <a:ln w="9525">
                  <a:noFill/>
                </a:ln>
                <a:effectLst/>
              </c:spPr>
            </c:marker>
            <c:bubble3D val="0"/>
            <c:extLst>
              <c:ext xmlns:c16="http://schemas.microsoft.com/office/drawing/2014/chart" uri="{C3380CC4-5D6E-409C-BE32-E72D297353CC}">
                <c16:uniqueId val="{0000000D-F6E1-4B0D-B77B-B8657EA7A325}"/>
              </c:ext>
            </c:extLst>
          </c:dPt>
          <c:dPt>
            <c:idx val="26"/>
            <c:marker>
              <c:symbol val="circle"/>
              <c:size val="17"/>
              <c:spPr>
                <a:solidFill>
                  <a:srgbClr val="C00000"/>
                </a:solidFill>
                <a:ln w="9525">
                  <a:noFill/>
                </a:ln>
                <a:effectLst/>
              </c:spPr>
            </c:marker>
            <c:bubble3D val="0"/>
            <c:extLst>
              <c:ext xmlns:c16="http://schemas.microsoft.com/office/drawing/2014/chart" uri="{C3380CC4-5D6E-409C-BE32-E72D297353CC}">
                <c16:uniqueId val="{0000000E-F6E1-4B0D-B77B-B8657EA7A325}"/>
              </c:ext>
            </c:extLst>
          </c:dPt>
          <c:dPt>
            <c:idx val="27"/>
            <c:marker>
              <c:symbol val="circle"/>
              <c:size val="17"/>
              <c:spPr>
                <a:solidFill>
                  <a:srgbClr val="C00000"/>
                </a:solidFill>
                <a:ln w="9525">
                  <a:noFill/>
                </a:ln>
                <a:effectLst/>
              </c:spPr>
            </c:marker>
            <c:bubble3D val="0"/>
            <c:extLst>
              <c:ext xmlns:c16="http://schemas.microsoft.com/office/drawing/2014/chart" uri="{C3380CC4-5D6E-409C-BE32-E72D297353CC}">
                <c16:uniqueId val="{0000000F-F6E1-4B0D-B77B-B8657EA7A325}"/>
              </c:ext>
            </c:extLst>
          </c:dPt>
          <c:dPt>
            <c:idx val="28"/>
            <c:marker>
              <c:symbol val="circle"/>
              <c:size val="17"/>
              <c:spPr>
                <a:solidFill>
                  <a:srgbClr val="C00000"/>
                </a:solidFill>
                <a:ln w="9525">
                  <a:noFill/>
                </a:ln>
                <a:effectLst/>
              </c:spPr>
            </c:marker>
            <c:bubble3D val="0"/>
            <c:extLst>
              <c:ext xmlns:c16="http://schemas.microsoft.com/office/drawing/2014/chart" uri="{C3380CC4-5D6E-409C-BE32-E72D297353CC}">
                <c16:uniqueId val="{00000010-F6E1-4B0D-B77B-B8657EA7A325}"/>
              </c:ext>
            </c:extLst>
          </c:dPt>
          <c:dPt>
            <c:idx val="29"/>
            <c:marker>
              <c:symbol val="circle"/>
              <c:size val="17"/>
              <c:spPr>
                <a:solidFill>
                  <a:srgbClr val="C00000"/>
                </a:solidFill>
                <a:ln w="9525">
                  <a:noFill/>
                </a:ln>
                <a:effectLst/>
              </c:spPr>
            </c:marker>
            <c:bubble3D val="0"/>
            <c:extLst>
              <c:ext xmlns:c16="http://schemas.microsoft.com/office/drawing/2014/chart" uri="{C3380CC4-5D6E-409C-BE32-E72D297353CC}">
                <c16:uniqueId val="{00000011-F6E1-4B0D-B77B-B8657EA7A325}"/>
              </c:ext>
            </c:extLst>
          </c:dPt>
          <c:dPt>
            <c:idx val="31"/>
            <c:marker>
              <c:symbol val="circle"/>
              <c:size val="17"/>
              <c:spPr>
                <a:solidFill>
                  <a:srgbClr val="C00000"/>
                </a:solidFill>
                <a:ln w="9525">
                  <a:noFill/>
                </a:ln>
                <a:effectLst/>
              </c:spPr>
            </c:marker>
            <c:bubble3D val="0"/>
            <c:extLst>
              <c:ext xmlns:c16="http://schemas.microsoft.com/office/drawing/2014/chart" uri="{C3380CC4-5D6E-409C-BE32-E72D297353CC}">
                <c16:uniqueId val="{00000012-F6E1-4B0D-B77B-B8657EA7A325}"/>
              </c:ext>
            </c:extLst>
          </c:dPt>
          <c:dPt>
            <c:idx val="32"/>
            <c:marker>
              <c:symbol val="circle"/>
              <c:size val="17"/>
              <c:spPr>
                <a:solidFill>
                  <a:srgbClr val="C00000"/>
                </a:solidFill>
                <a:ln w="9525">
                  <a:noFill/>
                </a:ln>
                <a:effectLst/>
              </c:spPr>
            </c:marker>
            <c:bubble3D val="0"/>
            <c:extLst>
              <c:ext xmlns:c16="http://schemas.microsoft.com/office/drawing/2014/chart" uri="{C3380CC4-5D6E-409C-BE32-E72D297353CC}">
                <c16:uniqueId val="{00000013-F6E1-4B0D-B77B-B8657EA7A325}"/>
              </c:ext>
            </c:extLst>
          </c:dPt>
          <c:dPt>
            <c:idx val="33"/>
            <c:marker>
              <c:symbol val="circle"/>
              <c:size val="17"/>
              <c:spPr>
                <a:solidFill>
                  <a:srgbClr val="C00000"/>
                </a:solidFill>
                <a:ln w="9525">
                  <a:noFill/>
                </a:ln>
                <a:effectLst/>
              </c:spPr>
            </c:marker>
            <c:bubble3D val="0"/>
            <c:extLst>
              <c:ext xmlns:c16="http://schemas.microsoft.com/office/drawing/2014/chart" uri="{C3380CC4-5D6E-409C-BE32-E72D297353CC}">
                <c16:uniqueId val="{00000014-F6E1-4B0D-B77B-B8657EA7A325}"/>
              </c:ext>
            </c:extLst>
          </c:dPt>
          <c:dPt>
            <c:idx val="34"/>
            <c:marker>
              <c:symbol val="circle"/>
              <c:size val="17"/>
              <c:spPr>
                <a:solidFill>
                  <a:srgbClr val="C00000"/>
                </a:solidFill>
                <a:ln w="9525">
                  <a:noFill/>
                </a:ln>
                <a:effectLst/>
              </c:spPr>
            </c:marker>
            <c:bubble3D val="0"/>
            <c:extLst>
              <c:ext xmlns:c16="http://schemas.microsoft.com/office/drawing/2014/chart" uri="{C3380CC4-5D6E-409C-BE32-E72D297353CC}">
                <c16:uniqueId val="{00000015-F6E1-4B0D-B77B-B8657EA7A325}"/>
              </c:ext>
            </c:extLst>
          </c:dPt>
          <c:dPt>
            <c:idx val="36"/>
            <c:marker>
              <c:symbol val="circle"/>
              <c:size val="17"/>
              <c:spPr>
                <a:solidFill>
                  <a:srgbClr val="C00000"/>
                </a:solidFill>
                <a:ln w="9525">
                  <a:noFill/>
                </a:ln>
                <a:effectLst/>
              </c:spPr>
            </c:marker>
            <c:bubble3D val="0"/>
            <c:extLst>
              <c:ext xmlns:c16="http://schemas.microsoft.com/office/drawing/2014/chart" uri="{C3380CC4-5D6E-409C-BE32-E72D297353CC}">
                <c16:uniqueId val="{00000016-F6E1-4B0D-B77B-B8657EA7A325}"/>
              </c:ext>
            </c:extLst>
          </c:dPt>
          <c:dPt>
            <c:idx val="38"/>
            <c:marker>
              <c:symbol val="circle"/>
              <c:size val="17"/>
              <c:spPr>
                <a:solidFill>
                  <a:srgbClr val="C00000"/>
                </a:solidFill>
                <a:ln w="9525">
                  <a:noFill/>
                </a:ln>
                <a:effectLst/>
              </c:spPr>
            </c:marker>
            <c:bubble3D val="0"/>
            <c:extLst>
              <c:ext xmlns:c16="http://schemas.microsoft.com/office/drawing/2014/chart" uri="{C3380CC4-5D6E-409C-BE32-E72D297353CC}">
                <c16:uniqueId val="{00000017-F6E1-4B0D-B77B-B8657EA7A325}"/>
              </c:ext>
            </c:extLst>
          </c:dPt>
          <c:dPt>
            <c:idx val="44"/>
            <c:marker>
              <c:symbol val="circle"/>
              <c:size val="17"/>
              <c:spPr>
                <a:solidFill>
                  <a:srgbClr val="C00000"/>
                </a:solidFill>
                <a:ln w="9525">
                  <a:noFill/>
                </a:ln>
                <a:effectLst/>
              </c:spPr>
            </c:marker>
            <c:bubble3D val="0"/>
            <c:extLst>
              <c:ext xmlns:c16="http://schemas.microsoft.com/office/drawing/2014/chart" uri="{C3380CC4-5D6E-409C-BE32-E72D297353CC}">
                <c16:uniqueId val="{00000018-F6E1-4B0D-B77B-B8657EA7A325}"/>
              </c:ext>
            </c:extLst>
          </c:dPt>
          <c:dLbls>
            <c:dLbl>
              <c:idx val="0"/>
              <c:tx>
                <c:rich>
                  <a:bodyPr/>
                  <a:lstStyle/>
                  <a:p>
                    <a:fld id="{47671931-B659-44E1-B48C-E7E56527DFA7}"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F6E1-4B0D-B77B-B8657EA7A325}"/>
                </c:ext>
              </c:extLst>
            </c:dLbl>
            <c:dLbl>
              <c:idx val="1"/>
              <c:tx>
                <c:rich>
                  <a:bodyPr/>
                  <a:lstStyle/>
                  <a:p>
                    <a:fld id="{C5D6EFAF-E7F1-4E9B-98F6-BCC7168B0C5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F6E1-4B0D-B77B-B8657EA7A325}"/>
                </c:ext>
              </c:extLst>
            </c:dLbl>
            <c:dLbl>
              <c:idx val="2"/>
              <c:tx>
                <c:rich>
                  <a:bodyPr/>
                  <a:lstStyle/>
                  <a:p>
                    <a:fld id="{7739F5BE-C88C-4759-A617-47948144AEC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6E1-4B0D-B77B-B8657EA7A325}"/>
                </c:ext>
              </c:extLst>
            </c:dLbl>
            <c:dLbl>
              <c:idx val="3"/>
              <c:tx>
                <c:rich>
                  <a:bodyPr/>
                  <a:lstStyle/>
                  <a:p>
                    <a:fld id="{FB489A50-6636-4723-A4DD-3766B138A8C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F6E1-4B0D-B77B-B8657EA7A325}"/>
                </c:ext>
              </c:extLst>
            </c:dLbl>
            <c:dLbl>
              <c:idx val="4"/>
              <c:tx>
                <c:rich>
                  <a:bodyPr/>
                  <a:lstStyle/>
                  <a:p>
                    <a:fld id="{B7252772-23EB-44C0-A664-9EB1CEE9FF06}"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6E1-4B0D-B77B-B8657EA7A325}"/>
                </c:ext>
              </c:extLst>
            </c:dLbl>
            <c:dLbl>
              <c:idx val="5"/>
              <c:tx>
                <c:rich>
                  <a:bodyPr/>
                  <a:lstStyle/>
                  <a:p>
                    <a:fld id="{0AEA0969-7BA5-40A3-BDA6-1447ADA89E77}"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F6E1-4B0D-B77B-B8657EA7A325}"/>
                </c:ext>
              </c:extLst>
            </c:dLbl>
            <c:dLbl>
              <c:idx val="6"/>
              <c:tx>
                <c:rich>
                  <a:bodyPr/>
                  <a:lstStyle/>
                  <a:p>
                    <a:fld id="{353E3E1F-563B-4848-B482-02658C29A21F}"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F6E1-4B0D-B77B-B8657EA7A325}"/>
                </c:ext>
              </c:extLst>
            </c:dLbl>
            <c:dLbl>
              <c:idx val="7"/>
              <c:tx>
                <c:rich>
                  <a:bodyPr/>
                  <a:lstStyle/>
                  <a:p>
                    <a:fld id="{FE87F1EB-E16F-4FA8-ABD0-BA54163B47D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6E1-4B0D-B77B-B8657EA7A325}"/>
                </c:ext>
              </c:extLst>
            </c:dLbl>
            <c:dLbl>
              <c:idx val="8"/>
              <c:tx>
                <c:rich>
                  <a:bodyPr/>
                  <a:lstStyle/>
                  <a:p>
                    <a:fld id="{A3013520-50CB-4EBD-8A8E-E955FC21470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F6E1-4B0D-B77B-B8657EA7A325}"/>
                </c:ext>
              </c:extLst>
            </c:dLbl>
            <c:dLbl>
              <c:idx val="9"/>
              <c:tx>
                <c:rich>
                  <a:bodyPr/>
                  <a:lstStyle/>
                  <a:p>
                    <a:fld id="{355DF552-0B25-435E-96A8-39F95EEE65F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6E1-4B0D-B77B-B8657EA7A325}"/>
                </c:ext>
              </c:extLst>
            </c:dLbl>
            <c:dLbl>
              <c:idx val="10"/>
              <c:tx>
                <c:rich>
                  <a:bodyPr/>
                  <a:lstStyle/>
                  <a:p>
                    <a:fld id="{3BC4418F-29D3-414F-B679-58C4C0ED7146}"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F6E1-4B0D-B77B-B8657EA7A325}"/>
                </c:ext>
              </c:extLst>
            </c:dLbl>
            <c:dLbl>
              <c:idx val="11"/>
              <c:tx>
                <c:rich>
                  <a:bodyPr/>
                  <a:lstStyle/>
                  <a:p>
                    <a:fld id="{FE341179-7D63-49D7-8EA0-9C8792C7F84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6E1-4B0D-B77B-B8657EA7A325}"/>
                </c:ext>
              </c:extLst>
            </c:dLbl>
            <c:dLbl>
              <c:idx val="12"/>
              <c:tx>
                <c:rich>
                  <a:bodyPr/>
                  <a:lstStyle/>
                  <a:p>
                    <a:fld id="{B3955274-37C5-4F1D-9D03-51348BF4AC5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6E1-4B0D-B77B-B8657EA7A325}"/>
                </c:ext>
              </c:extLst>
            </c:dLbl>
            <c:dLbl>
              <c:idx val="13"/>
              <c:tx>
                <c:rich>
                  <a:bodyPr/>
                  <a:lstStyle/>
                  <a:p>
                    <a:fld id="{CAFA38EC-031D-4595-9EAA-E712D871403A}"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F6E1-4B0D-B77B-B8657EA7A325}"/>
                </c:ext>
              </c:extLst>
            </c:dLbl>
            <c:dLbl>
              <c:idx val="14"/>
              <c:tx>
                <c:rich>
                  <a:bodyPr/>
                  <a:lstStyle/>
                  <a:p>
                    <a:fld id="{E65EF012-5B3F-4F61-801E-F1377F40979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F6E1-4B0D-B77B-B8657EA7A325}"/>
                </c:ext>
              </c:extLst>
            </c:dLbl>
            <c:dLbl>
              <c:idx val="15"/>
              <c:tx>
                <c:rich>
                  <a:bodyPr/>
                  <a:lstStyle/>
                  <a:p>
                    <a:fld id="{ADD2E533-F48E-49E7-93AE-0C0DB66B392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F6E1-4B0D-B77B-B8657EA7A325}"/>
                </c:ext>
              </c:extLst>
            </c:dLbl>
            <c:dLbl>
              <c:idx val="16"/>
              <c:tx>
                <c:rich>
                  <a:bodyPr/>
                  <a:lstStyle/>
                  <a:p>
                    <a:fld id="{D2416023-FB6C-4E7D-817D-DC220184678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F6E1-4B0D-B77B-B8657EA7A325}"/>
                </c:ext>
              </c:extLst>
            </c:dLbl>
            <c:dLbl>
              <c:idx val="17"/>
              <c:tx>
                <c:rich>
                  <a:bodyPr/>
                  <a:lstStyle/>
                  <a:p>
                    <a:fld id="{9CDD02E3-7BD4-4641-9D43-8277CC70949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6E1-4B0D-B77B-B8657EA7A325}"/>
                </c:ext>
              </c:extLst>
            </c:dLbl>
            <c:dLbl>
              <c:idx val="18"/>
              <c:tx>
                <c:rich>
                  <a:bodyPr/>
                  <a:lstStyle/>
                  <a:p>
                    <a:fld id="{81240C9D-B120-482F-954B-C7237F728083}"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F6E1-4B0D-B77B-B8657EA7A325}"/>
                </c:ext>
              </c:extLst>
            </c:dLbl>
            <c:dLbl>
              <c:idx val="19"/>
              <c:tx>
                <c:rich>
                  <a:bodyPr/>
                  <a:lstStyle/>
                  <a:p>
                    <a:fld id="{4282B587-3EF2-4164-B347-2ED07435E07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F6E1-4B0D-B77B-B8657EA7A325}"/>
                </c:ext>
              </c:extLst>
            </c:dLbl>
            <c:dLbl>
              <c:idx val="20"/>
              <c:tx>
                <c:rich>
                  <a:bodyPr/>
                  <a:lstStyle/>
                  <a:p>
                    <a:fld id="{CD4AC4CD-9E92-4F33-996F-F6A072614EE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6E1-4B0D-B77B-B8657EA7A325}"/>
                </c:ext>
              </c:extLst>
            </c:dLbl>
            <c:dLbl>
              <c:idx val="21"/>
              <c:tx>
                <c:rich>
                  <a:bodyPr/>
                  <a:lstStyle/>
                  <a:p>
                    <a:fld id="{131B3D2C-7F8E-411C-8847-03E0C81A95C5}"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F6E1-4B0D-B77B-B8657EA7A325}"/>
                </c:ext>
              </c:extLst>
            </c:dLbl>
            <c:dLbl>
              <c:idx val="22"/>
              <c:tx>
                <c:rich>
                  <a:bodyPr/>
                  <a:lstStyle/>
                  <a:p>
                    <a:fld id="{8F8B2E57-DE6C-4F75-A292-0A450990A73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F6E1-4B0D-B77B-B8657EA7A325}"/>
                </c:ext>
              </c:extLst>
            </c:dLbl>
            <c:dLbl>
              <c:idx val="23"/>
              <c:tx>
                <c:rich>
                  <a:bodyPr/>
                  <a:lstStyle/>
                  <a:p>
                    <a:fld id="{0457F4DE-6809-4936-8A2E-DE60446B4416}"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F6E1-4B0D-B77B-B8657EA7A325}"/>
                </c:ext>
              </c:extLst>
            </c:dLbl>
            <c:dLbl>
              <c:idx val="24"/>
              <c:tx>
                <c:rich>
                  <a:bodyPr/>
                  <a:lstStyle/>
                  <a:p>
                    <a:fld id="{5F79F6B2-7CDD-4677-84A0-39729B1C2496}"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F6E1-4B0D-B77B-B8657EA7A325}"/>
                </c:ext>
              </c:extLst>
            </c:dLbl>
            <c:dLbl>
              <c:idx val="25"/>
              <c:tx>
                <c:rich>
                  <a:bodyPr/>
                  <a:lstStyle/>
                  <a:p>
                    <a:fld id="{C41B85E3-EE69-4A68-8202-662FF16C506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F6E1-4B0D-B77B-B8657EA7A325}"/>
                </c:ext>
              </c:extLst>
            </c:dLbl>
            <c:dLbl>
              <c:idx val="26"/>
              <c:tx>
                <c:rich>
                  <a:bodyPr/>
                  <a:lstStyle/>
                  <a:p>
                    <a:fld id="{CBF26F49-F638-4AD3-8AF8-BE40CBB9B12E}"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F6E1-4B0D-B77B-B8657EA7A325}"/>
                </c:ext>
              </c:extLst>
            </c:dLbl>
            <c:dLbl>
              <c:idx val="27"/>
              <c:tx>
                <c:rich>
                  <a:bodyPr/>
                  <a:lstStyle/>
                  <a:p>
                    <a:fld id="{D0668882-6F91-436C-86FD-B12681F8668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F6E1-4B0D-B77B-B8657EA7A325}"/>
                </c:ext>
              </c:extLst>
            </c:dLbl>
            <c:dLbl>
              <c:idx val="28"/>
              <c:tx>
                <c:rich>
                  <a:bodyPr/>
                  <a:lstStyle/>
                  <a:p>
                    <a:fld id="{B709D7B1-FA48-48F9-A345-09388836BD2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F6E1-4B0D-B77B-B8657EA7A325}"/>
                </c:ext>
              </c:extLst>
            </c:dLbl>
            <c:dLbl>
              <c:idx val="29"/>
              <c:tx>
                <c:rich>
                  <a:bodyPr/>
                  <a:lstStyle/>
                  <a:p>
                    <a:fld id="{D61FE8BC-3A29-4156-B60F-AB9547F5476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F6E1-4B0D-B77B-B8657EA7A325}"/>
                </c:ext>
              </c:extLst>
            </c:dLbl>
            <c:dLbl>
              <c:idx val="30"/>
              <c:tx>
                <c:rich>
                  <a:bodyPr/>
                  <a:lstStyle/>
                  <a:p>
                    <a:fld id="{5100AC48-BFCE-41F6-81B6-A72487F63EA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F6E1-4B0D-B77B-B8657EA7A325}"/>
                </c:ext>
              </c:extLst>
            </c:dLbl>
            <c:dLbl>
              <c:idx val="31"/>
              <c:tx>
                <c:rich>
                  <a:bodyPr/>
                  <a:lstStyle/>
                  <a:p>
                    <a:fld id="{45BF3ABA-0717-4A40-8F30-1181E3B3E2A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F6E1-4B0D-B77B-B8657EA7A325}"/>
                </c:ext>
              </c:extLst>
            </c:dLbl>
            <c:dLbl>
              <c:idx val="32"/>
              <c:tx>
                <c:rich>
                  <a:bodyPr/>
                  <a:lstStyle/>
                  <a:p>
                    <a:fld id="{EA5FD829-CC77-4F52-A891-BC374ACC061C}"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F6E1-4B0D-B77B-B8657EA7A325}"/>
                </c:ext>
              </c:extLst>
            </c:dLbl>
            <c:dLbl>
              <c:idx val="33"/>
              <c:tx>
                <c:rich>
                  <a:bodyPr/>
                  <a:lstStyle/>
                  <a:p>
                    <a:fld id="{39254785-A0DC-45D2-AAF6-E7A915BA3814}"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F6E1-4B0D-B77B-B8657EA7A325}"/>
                </c:ext>
              </c:extLst>
            </c:dLbl>
            <c:dLbl>
              <c:idx val="34"/>
              <c:tx>
                <c:rich>
                  <a:bodyPr/>
                  <a:lstStyle/>
                  <a:p>
                    <a:fld id="{7B6CD4E8-7BFD-4639-BDF3-F080944F3D3F}"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F6E1-4B0D-B77B-B8657EA7A325}"/>
                </c:ext>
              </c:extLst>
            </c:dLbl>
            <c:dLbl>
              <c:idx val="35"/>
              <c:tx>
                <c:rich>
                  <a:bodyPr/>
                  <a:lstStyle/>
                  <a:p>
                    <a:fld id="{16659508-09EF-47BA-8AF3-2ADC700DD0A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F6E1-4B0D-B77B-B8657EA7A325}"/>
                </c:ext>
              </c:extLst>
            </c:dLbl>
            <c:dLbl>
              <c:idx val="36"/>
              <c:tx>
                <c:rich>
                  <a:bodyPr/>
                  <a:lstStyle/>
                  <a:p>
                    <a:fld id="{26B815CA-248F-4FFD-8730-49434AFC2313}"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F6E1-4B0D-B77B-B8657EA7A325}"/>
                </c:ext>
              </c:extLst>
            </c:dLbl>
            <c:dLbl>
              <c:idx val="37"/>
              <c:tx>
                <c:rich>
                  <a:bodyPr/>
                  <a:lstStyle/>
                  <a:p>
                    <a:fld id="{22E60900-574E-4B9D-BE50-09165FD7AF2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F6E1-4B0D-B77B-B8657EA7A325}"/>
                </c:ext>
              </c:extLst>
            </c:dLbl>
            <c:dLbl>
              <c:idx val="38"/>
              <c:tx>
                <c:rich>
                  <a:bodyPr/>
                  <a:lstStyle/>
                  <a:p>
                    <a:fld id="{35FF2A4B-8A6A-46C6-99ED-6018BCABACF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F6E1-4B0D-B77B-B8657EA7A325}"/>
                </c:ext>
              </c:extLst>
            </c:dLbl>
            <c:dLbl>
              <c:idx val="39"/>
              <c:tx>
                <c:rich>
                  <a:bodyPr/>
                  <a:lstStyle/>
                  <a:p>
                    <a:fld id="{07105063-43B9-47B9-9187-A5CB42582F4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F6E1-4B0D-B77B-B8657EA7A325}"/>
                </c:ext>
              </c:extLst>
            </c:dLbl>
            <c:dLbl>
              <c:idx val="40"/>
              <c:tx>
                <c:rich>
                  <a:bodyPr/>
                  <a:lstStyle/>
                  <a:p>
                    <a:fld id="{80AE819D-8772-4771-A9F6-19AF5145B73D}"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F6E1-4B0D-B77B-B8657EA7A325}"/>
                </c:ext>
              </c:extLst>
            </c:dLbl>
            <c:dLbl>
              <c:idx val="41"/>
              <c:tx>
                <c:rich>
                  <a:bodyPr/>
                  <a:lstStyle/>
                  <a:p>
                    <a:fld id="{939BB353-2055-4995-9A2D-364DF1BAFDD9}"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F6E1-4B0D-B77B-B8657EA7A325}"/>
                </c:ext>
              </c:extLst>
            </c:dLbl>
            <c:dLbl>
              <c:idx val="42"/>
              <c:tx>
                <c:rich>
                  <a:bodyPr/>
                  <a:lstStyle/>
                  <a:p>
                    <a:fld id="{67E109E5-40E0-4BE0-A4CC-13A8E787A328}"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F6E1-4B0D-B77B-B8657EA7A325}"/>
                </c:ext>
              </c:extLst>
            </c:dLbl>
            <c:dLbl>
              <c:idx val="43"/>
              <c:tx>
                <c:rich>
                  <a:bodyPr/>
                  <a:lstStyle/>
                  <a:p>
                    <a:fld id="{C591B91F-3BF2-479C-B7D7-A1F709BEE0B3}"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F6E1-4B0D-B77B-B8657EA7A325}"/>
                </c:ext>
              </c:extLst>
            </c:dLbl>
            <c:dLbl>
              <c:idx val="44"/>
              <c:tx>
                <c:rich>
                  <a:bodyPr/>
                  <a:lstStyle/>
                  <a:p>
                    <a:fld id="{FF94CD92-8BBB-4D87-A4F4-CE5AE399E5A2}"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F6E1-4B0D-B77B-B8657EA7A325}"/>
                </c:ext>
              </c:extLst>
            </c:dLbl>
            <c:dLbl>
              <c:idx val="45"/>
              <c:tx>
                <c:rich>
                  <a:bodyPr/>
                  <a:lstStyle/>
                  <a:p>
                    <a:fld id="{426CA4AD-9CFC-4097-8816-DF459C3D2370}"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F6E1-4B0D-B77B-B8657EA7A325}"/>
                </c:ext>
              </c:extLst>
            </c:dLbl>
            <c:dLbl>
              <c:idx val="46"/>
              <c:tx>
                <c:rich>
                  <a:bodyPr/>
                  <a:lstStyle/>
                  <a:p>
                    <a:fld id="{859AF158-C311-4C27-ADB9-551AE29BB31B}" type="CELLRANGE">
                      <a:rPr lang="en-GB"/>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F6E1-4B0D-B77B-B8657EA7A32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multiLvlStrRef>
              <c:f>'PA22 - Viv'!$B$2:$C$48</c:f>
              <c:multiLvlStrCache>
                <c:ptCount val="47"/>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lvl>
                <c:lvl>
                  <c:pt idx="0">
                    <c:v>Pre-School</c:v>
                  </c:pt>
                  <c:pt idx="2">
                    <c:v>Nursery</c:v>
                  </c:pt>
                  <c:pt idx="5">
                    <c:v>Year 4</c:v>
                  </c:pt>
                  <c:pt idx="10">
                    <c:v>Year 6</c:v>
                  </c:pt>
                  <c:pt idx="13">
                    <c:v>Year 7</c:v>
                  </c:pt>
                  <c:pt idx="18">
                    <c:v>Year 8</c:v>
                  </c:pt>
                  <c:pt idx="20">
                    <c:v>Year 9</c:v>
                  </c:pt>
                  <c:pt idx="25">
                    <c:v>Year 10</c:v>
                  </c:pt>
                  <c:pt idx="42">
                    <c:v>Year 11</c:v>
                  </c:pt>
                </c:lvl>
              </c:multiLvlStrCache>
            </c:multiLvlStrRef>
          </c:cat>
          <c:val>
            <c:numRef>
              <c:f>'PA22 - Viv'!$F$2:$F$48</c:f>
              <c:numCache>
                <c:formatCode>General</c:formatCode>
                <c:ptCount val="47"/>
                <c:pt idx="0">
                  <c:v>0.5</c:v>
                </c:pt>
                <c:pt idx="1">
                  <c:v>1.5</c:v>
                </c:pt>
                <c:pt idx="2">
                  <c:v>2.5</c:v>
                </c:pt>
                <c:pt idx="3">
                  <c:v>0.5</c:v>
                </c:pt>
                <c:pt idx="4">
                  <c:v>1.5</c:v>
                </c:pt>
                <c:pt idx="5">
                  <c:v>0.5</c:v>
                </c:pt>
                <c:pt idx="6">
                  <c:v>0.5</c:v>
                </c:pt>
                <c:pt idx="7">
                  <c:v>2.5</c:v>
                </c:pt>
                <c:pt idx="8">
                  <c:v>2.5</c:v>
                </c:pt>
                <c:pt idx="9">
                  <c:v>2.5</c:v>
                </c:pt>
                <c:pt idx="10">
                  <c:v>2.5</c:v>
                </c:pt>
                <c:pt idx="11">
                  <c:v>5.5</c:v>
                </c:pt>
                <c:pt idx="12">
                  <c:v>0.5</c:v>
                </c:pt>
                <c:pt idx="13">
                  <c:v>0.5</c:v>
                </c:pt>
                <c:pt idx="14">
                  <c:v>0.5</c:v>
                </c:pt>
                <c:pt idx="15">
                  <c:v>2.5</c:v>
                </c:pt>
                <c:pt idx="16">
                  <c:v>2.5</c:v>
                </c:pt>
                <c:pt idx="17">
                  <c:v>2.5</c:v>
                </c:pt>
                <c:pt idx="18">
                  <c:v>2.5</c:v>
                </c:pt>
                <c:pt idx="19">
                  <c:v>1.5</c:v>
                </c:pt>
                <c:pt idx="20">
                  <c:v>2.5</c:v>
                </c:pt>
                <c:pt idx="21">
                  <c:v>1.5</c:v>
                </c:pt>
                <c:pt idx="22">
                  <c:v>0.5</c:v>
                </c:pt>
                <c:pt idx="23">
                  <c:v>2.5</c:v>
                </c:pt>
                <c:pt idx="24">
                  <c:v>2.5</c:v>
                </c:pt>
                <c:pt idx="25">
                  <c:v>2.5</c:v>
                </c:pt>
                <c:pt idx="26">
                  <c:v>2.5</c:v>
                </c:pt>
                <c:pt idx="27">
                  <c:v>0.5</c:v>
                </c:pt>
                <c:pt idx="28">
                  <c:v>0.5</c:v>
                </c:pt>
                <c:pt idx="29">
                  <c:v>5.5</c:v>
                </c:pt>
                <c:pt idx="30">
                  <c:v>0.5</c:v>
                </c:pt>
                <c:pt idx="31">
                  <c:v>2.5</c:v>
                </c:pt>
                <c:pt idx="32">
                  <c:v>0.5</c:v>
                </c:pt>
                <c:pt idx="33">
                  <c:v>0.5</c:v>
                </c:pt>
                <c:pt idx="34">
                  <c:v>2.5</c:v>
                </c:pt>
                <c:pt idx="35">
                  <c:v>0.5</c:v>
                </c:pt>
                <c:pt idx="36">
                  <c:v>2.5</c:v>
                </c:pt>
                <c:pt idx="37">
                  <c:v>3.5</c:v>
                </c:pt>
                <c:pt idx="38">
                  <c:v>3.5</c:v>
                </c:pt>
                <c:pt idx="39">
                  <c:v>0.5</c:v>
                </c:pt>
                <c:pt idx="40">
                  <c:v>4.5</c:v>
                </c:pt>
                <c:pt idx="41">
                  <c:v>4.5</c:v>
                </c:pt>
                <c:pt idx="42">
                  <c:v>4.5</c:v>
                </c:pt>
                <c:pt idx="43">
                  <c:v>4.5</c:v>
                </c:pt>
                <c:pt idx="44">
                  <c:v>5.5</c:v>
                </c:pt>
                <c:pt idx="45">
                  <c:v>0.5</c:v>
                </c:pt>
                <c:pt idx="46">
                  <c:v>5.5</c:v>
                </c:pt>
              </c:numCache>
            </c:numRef>
          </c:val>
          <c:smooth val="1"/>
          <c:extLst>
            <c:ext xmlns:c15="http://schemas.microsoft.com/office/drawing/2012/chart" uri="{02D57815-91ED-43cb-92C2-25804820EDAC}">
              <c15:datalabelsRange>
                <c15:f>'PA22 - Viv'!$C$2:$C$48</c15:f>
                <c15:dlblRangeCache>
                  <c:ptCount val="4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15:dlblRangeCache>
              </c15:datalabelsRange>
            </c:ext>
            <c:ext xmlns:c16="http://schemas.microsoft.com/office/drawing/2014/chart" uri="{C3380CC4-5D6E-409C-BE32-E72D297353CC}">
              <c16:uniqueId val="{0000002F-F6E1-4B0D-B77B-B8657EA7A325}"/>
            </c:ext>
          </c:extLst>
        </c:ser>
        <c:dLbls>
          <c:showLegendKey val="0"/>
          <c:showVal val="0"/>
          <c:showCatName val="0"/>
          <c:showSerName val="0"/>
          <c:showPercent val="0"/>
          <c:showBubbleSize val="0"/>
        </c:dLbls>
        <c:marker val="1"/>
        <c:smooth val="0"/>
        <c:axId val="1606652831"/>
        <c:axId val="1597368543"/>
      </c:lineChart>
      <c:catAx>
        <c:axId val="1606652831"/>
        <c:scaling>
          <c:orientation val="minMax"/>
        </c:scaling>
        <c:delete val="0"/>
        <c:axPos val="b"/>
        <c:numFmt formatCode="General" sourceLinked="1"/>
        <c:majorTickMark val="none"/>
        <c:minorTickMark val="none"/>
        <c:tickLblPos val="nextTo"/>
        <c:spPr>
          <a:noFill/>
          <a:ln w="19050" cap="flat" cmpd="sng" algn="ctr">
            <a:solidFill>
              <a:schemeClr val="tx2">
                <a:lumMod val="50000"/>
              </a:schemeClr>
            </a:solidFill>
            <a:round/>
          </a:ln>
          <a:effectLst/>
        </c:spPr>
        <c:txPr>
          <a:bodyPr rot="-60000000" spcFirstLastPara="1" vertOverflow="ellipsis" vert="horz" wrap="square" anchor="ctr" anchorCtr="1"/>
          <a:lstStyle/>
          <a:p>
            <a:pPr>
              <a:defRPr sz="900" b="1" i="0" u="none" strike="noStrike" kern="1200" baseline="0">
                <a:solidFill>
                  <a:schemeClr val="accent1">
                    <a:lumMod val="50000"/>
                  </a:schemeClr>
                </a:solidFill>
                <a:latin typeface="+mn-lt"/>
                <a:ea typeface="+mn-ea"/>
                <a:cs typeface="+mn-cs"/>
              </a:defRPr>
            </a:pPr>
            <a:endParaRPr lang="en-US"/>
          </a:p>
        </c:txPr>
        <c:crossAx val="1597368543"/>
        <c:crosses val="autoZero"/>
        <c:auto val="1"/>
        <c:lblAlgn val="ctr"/>
        <c:lblOffset val="100"/>
        <c:noMultiLvlLbl val="0"/>
      </c:catAx>
      <c:valAx>
        <c:axId val="1597368543"/>
        <c:scaling>
          <c:orientation val="minMax"/>
        </c:scaling>
        <c:delete val="1"/>
        <c:axPos val="l"/>
        <c:majorGridlines>
          <c:spPr>
            <a:ln w="9525" cap="flat" cmpd="sng" algn="ctr">
              <a:solidFill>
                <a:schemeClr val="tx2"/>
              </a:solidFill>
              <a:round/>
            </a:ln>
            <a:effectLst/>
          </c:spPr>
        </c:majorGridlines>
        <c:numFmt formatCode="General" sourceLinked="1"/>
        <c:majorTickMark val="none"/>
        <c:minorTickMark val="none"/>
        <c:tickLblPos val="nextTo"/>
        <c:crossAx val="16066528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bg2">
          <a:lumMod val="50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0.00763</cdr:x>
      <cdr:y>0.22361</cdr:y>
    </cdr:from>
    <cdr:to>
      <cdr:x>0.12202</cdr:x>
      <cdr:y>0.42361</cdr:y>
    </cdr:to>
    <cdr:sp macro="" textlink="">
      <cdr:nvSpPr>
        <cdr:cNvPr id="2" name="TextBox 1">
          <a:extLst xmlns:a="http://schemas.openxmlformats.org/drawingml/2006/main">
            <a:ext uri="{FF2B5EF4-FFF2-40B4-BE49-F238E27FC236}">
              <a16:creationId xmlns:a16="http://schemas.microsoft.com/office/drawing/2014/main" id="{CE296299-55CD-40FB-B8CE-19F2D1E9ADEF}"/>
            </a:ext>
          </a:extLst>
        </cdr:cNvPr>
        <cdr:cNvSpPr txBox="1"/>
      </cdr:nvSpPr>
      <cdr:spPr>
        <a:xfrm xmlns:a="http://schemas.openxmlformats.org/drawingml/2006/main">
          <a:off x="60960" y="613410"/>
          <a:ext cx="914400" cy="5486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cdr:x>
      <cdr:y>0.61528</cdr:y>
    </cdr:from>
    <cdr:to>
      <cdr:x>0.11439</cdr:x>
      <cdr:y>0.80972</cdr:y>
    </cdr:to>
    <cdr:sp macro="" textlink="">
      <cdr:nvSpPr>
        <cdr:cNvPr id="3" name="TextBox 2">
          <a:extLst xmlns:a="http://schemas.openxmlformats.org/drawingml/2006/main">
            <a:ext uri="{FF2B5EF4-FFF2-40B4-BE49-F238E27FC236}">
              <a16:creationId xmlns:a16="http://schemas.microsoft.com/office/drawing/2014/main" id="{530C99BD-D2FA-4CF4-9B74-CFE18D8602C4}"/>
            </a:ext>
          </a:extLst>
        </cdr:cNvPr>
        <cdr:cNvSpPr txBox="1"/>
      </cdr:nvSpPr>
      <cdr:spPr>
        <a:xfrm xmlns:a="http://schemas.openxmlformats.org/drawingml/2006/main">
          <a:off x="0" y="1687830"/>
          <a:ext cx="914400" cy="533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l"/>
          <a:r>
            <a:rPr lang="en-GB" sz="1100" b="1">
              <a:solidFill>
                <a:schemeClr val="accent1">
                  <a:lumMod val="50000"/>
                </a:schemeClr>
              </a:solidFill>
            </a:rPr>
            <a:t>Family</a:t>
          </a:r>
        </a:p>
      </cdr:txBody>
    </cdr:sp>
  </cdr:relSizeAnchor>
  <cdr:relSizeAnchor xmlns:cdr="http://schemas.openxmlformats.org/drawingml/2006/chartDrawing">
    <cdr:from>
      <cdr:x>0</cdr:x>
      <cdr:y>0.42685</cdr:y>
    </cdr:from>
    <cdr:to>
      <cdr:x>0.11439</cdr:x>
      <cdr:y>0.6213</cdr:y>
    </cdr:to>
    <cdr:sp macro="" textlink="">
      <cdr:nvSpPr>
        <cdr:cNvPr id="4" name="TextBox 1">
          <a:extLst xmlns:a="http://schemas.openxmlformats.org/drawingml/2006/main">
            <a:ext uri="{FF2B5EF4-FFF2-40B4-BE49-F238E27FC236}">
              <a16:creationId xmlns:a16="http://schemas.microsoft.com/office/drawing/2014/main" id="{F6C6D278-B6C1-4867-8EDE-2A6B969B53E2}"/>
            </a:ext>
          </a:extLst>
        </cdr:cNvPr>
        <cdr:cNvSpPr txBox="1"/>
      </cdr:nvSpPr>
      <cdr:spPr>
        <a:xfrm xmlns:a="http://schemas.openxmlformats.org/drawingml/2006/main">
          <a:off x="0" y="1170940"/>
          <a:ext cx="914400" cy="533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Health</a:t>
          </a:r>
        </a:p>
      </cdr:txBody>
    </cdr:sp>
  </cdr:relSizeAnchor>
  <cdr:relSizeAnchor xmlns:cdr="http://schemas.openxmlformats.org/drawingml/2006/chartDrawing">
    <cdr:from>
      <cdr:x>0</cdr:x>
      <cdr:y>0.23241</cdr:y>
    </cdr:from>
    <cdr:to>
      <cdr:x>0.11439</cdr:x>
      <cdr:y>0.42685</cdr:y>
    </cdr:to>
    <cdr:sp macro="" textlink="">
      <cdr:nvSpPr>
        <cdr:cNvPr id="5" name="TextBox 1">
          <a:extLst xmlns:a="http://schemas.openxmlformats.org/drawingml/2006/main">
            <a:ext uri="{FF2B5EF4-FFF2-40B4-BE49-F238E27FC236}">
              <a16:creationId xmlns:a16="http://schemas.microsoft.com/office/drawing/2014/main" id="{467719F4-B579-4522-AAC7-A2BC6C170C1D}"/>
            </a:ext>
          </a:extLst>
        </cdr:cNvPr>
        <cdr:cNvSpPr txBox="1"/>
      </cdr:nvSpPr>
      <cdr:spPr>
        <a:xfrm xmlns:a="http://schemas.openxmlformats.org/drawingml/2006/main">
          <a:off x="0" y="637540"/>
          <a:ext cx="914400" cy="533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a:t>
          </a:r>
        </a:p>
      </cdr:txBody>
    </cdr:sp>
  </cdr:relSizeAnchor>
  <cdr:relSizeAnchor xmlns:cdr="http://schemas.openxmlformats.org/drawingml/2006/chartDrawing">
    <cdr:from>
      <cdr:x>0.00254</cdr:x>
      <cdr:y>0.04074</cdr:y>
    </cdr:from>
    <cdr:to>
      <cdr:x>0.11694</cdr:x>
      <cdr:y>0.23519</cdr:y>
    </cdr:to>
    <cdr:sp macro="" textlink="">
      <cdr:nvSpPr>
        <cdr:cNvPr id="6" name="TextBox 1">
          <a:extLst xmlns:a="http://schemas.openxmlformats.org/drawingml/2006/main">
            <a:ext uri="{FF2B5EF4-FFF2-40B4-BE49-F238E27FC236}">
              <a16:creationId xmlns:a16="http://schemas.microsoft.com/office/drawing/2014/main" id="{9E3D6E3E-9259-46E6-867C-C25900DBC52E}"/>
            </a:ext>
          </a:extLst>
        </cdr:cNvPr>
        <cdr:cNvSpPr txBox="1"/>
      </cdr:nvSpPr>
      <cdr:spPr>
        <a:xfrm xmlns:a="http://schemas.openxmlformats.org/drawingml/2006/main">
          <a:off x="20320" y="111760"/>
          <a:ext cx="914400" cy="533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Local Authority</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0.71369</cdr:y>
    </cdr:from>
    <cdr:to>
      <cdr:x>0.10811</cdr:x>
      <cdr:y>0.82863</cdr:y>
    </cdr:to>
    <cdr:sp macro="" textlink="">
      <cdr:nvSpPr>
        <cdr:cNvPr id="2" name="TextBox 1">
          <a:extLst xmlns:a="http://schemas.openxmlformats.org/drawingml/2006/main">
            <a:ext uri="{FF2B5EF4-FFF2-40B4-BE49-F238E27FC236}">
              <a16:creationId xmlns:a16="http://schemas.microsoft.com/office/drawing/2014/main" id="{02A22F0D-1923-4EE6-A703-5FD85BCD1D41}"/>
            </a:ext>
          </a:extLst>
        </cdr:cNvPr>
        <cdr:cNvSpPr txBox="1"/>
      </cdr:nvSpPr>
      <cdr:spPr>
        <a:xfrm xmlns:a="http://schemas.openxmlformats.org/drawingml/2006/main">
          <a:off x="0" y="2602230"/>
          <a:ext cx="914400" cy="4191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en-GB" sz="1100" b="1">
              <a:solidFill>
                <a:schemeClr val="tx2"/>
              </a:solidFill>
            </a:rPr>
            <a:t>Family</a:t>
          </a:r>
        </a:p>
      </cdr:txBody>
    </cdr:sp>
  </cdr:relSizeAnchor>
  <cdr:relSizeAnchor xmlns:cdr="http://schemas.openxmlformats.org/drawingml/2006/chartDrawing">
    <cdr:from>
      <cdr:x>0</cdr:x>
      <cdr:y>0.44862</cdr:y>
    </cdr:from>
    <cdr:to>
      <cdr:x>0.10811</cdr:x>
      <cdr:y>0.56357</cdr:y>
    </cdr:to>
    <cdr:sp macro="" textlink="">
      <cdr:nvSpPr>
        <cdr:cNvPr id="3"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163576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School 1</a:t>
          </a:r>
        </a:p>
      </cdr:txBody>
    </cdr:sp>
  </cdr:relSizeAnchor>
  <cdr:relSizeAnchor xmlns:cdr="http://schemas.openxmlformats.org/drawingml/2006/chartDrawing">
    <cdr:from>
      <cdr:x>0</cdr:x>
      <cdr:y>0.58447</cdr:y>
    </cdr:from>
    <cdr:to>
      <cdr:x>0.10811</cdr:x>
      <cdr:y>0.69941</cdr:y>
    </cdr:to>
    <cdr:sp macro="" textlink="">
      <cdr:nvSpPr>
        <cdr:cNvPr id="4"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213106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Health</a:t>
          </a:r>
        </a:p>
      </cdr:txBody>
    </cdr:sp>
  </cdr:relSizeAnchor>
  <cdr:relSizeAnchor xmlns:cdr="http://schemas.openxmlformats.org/drawingml/2006/chartDrawing">
    <cdr:from>
      <cdr:x>0</cdr:x>
      <cdr:y>0.31278</cdr:y>
    </cdr:from>
    <cdr:to>
      <cdr:x>0.10811</cdr:x>
      <cdr:y>0.42773</cdr:y>
    </cdr:to>
    <cdr:sp macro="" textlink="">
      <cdr:nvSpPr>
        <cdr:cNvPr id="6"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114046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School</a:t>
          </a:r>
          <a:r>
            <a:rPr lang="en-GB" sz="1100" b="1" baseline="0">
              <a:solidFill>
                <a:schemeClr val="tx2"/>
              </a:solidFill>
            </a:rPr>
            <a:t> 2</a:t>
          </a:r>
          <a:endParaRPr lang="en-GB" sz="1100" b="1">
            <a:solidFill>
              <a:schemeClr val="tx2"/>
            </a:solidFill>
          </a:endParaRPr>
        </a:p>
      </cdr:txBody>
    </cdr:sp>
  </cdr:relSizeAnchor>
  <cdr:relSizeAnchor xmlns:cdr="http://schemas.openxmlformats.org/drawingml/2006/chartDrawing">
    <cdr:from>
      <cdr:x>0</cdr:x>
      <cdr:y>0.1853</cdr:y>
    </cdr:from>
    <cdr:to>
      <cdr:x>0.10811</cdr:x>
      <cdr:y>0.30024</cdr:y>
    </cdr:to>
    <cdr:sp macro="" textlink="">
      <cdr:nvSpPr>
        <cdr:cNvPr id="7"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67564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School 3</a:t>
          </a:r>
        </a:p>
      </cdr:txBody>
    </cdr:sp>
  </cdr:relSizeAnchor>
  <cdr:relSizeAnchor xmlns:cdr="http://schemas.openxmlformats.org/drawingml/2006/chartDrawing">
    <cdr:from>
      <cdr:x>0</cdr:x>
      <cdr:y>0.04319</cdr:y>
    </cdr:from>
    <cdr:to>
      <cdr:x>0.10811</cdr:x>
      <cdr:y>0.15813</cdr:y>
    </cdr:to>
    <cdr:sp macro="" textlink="">
      <cdr:nvSpPr>
        <cdr:cNvPr id="8" name="TextBox 1">
          <a:extLst xmlns:a="http://schemas.openxmlformats.org/drawingml/2006/main">
            <a:ext uri="{FF2B5EF4-FFF2-40B4-BE49-F238E27FC236}">
              <a16:creationId xmlns:a16="http://schemas.microsoft.com/office/drawing/2014/main" id="{DD72D2EF-6328-4BFE-9608-34E1869B5004}"/>
            </a:ext>
          </a:extLst>
        </cdr:cNvPr>
        <cdr:cNvSpPr txBox="1"/>
      </cdr:nvSpPr>
      <cdr:spPr>
        <a:xfrm xmlns:a="http://schemas.openxmlformats.org/drawingml/2006/main">
          <a:off x="0" y="157480"/>
          <a:ext cx="914400" cy="4191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tx2"/>
              </a:solidFill>
            </a:rPr>
            <a:t>Local Authority</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0.69243</cdr:y>
    </cdr:from>
    <cdr:to>
      <cdr:x>0.12685</cdr:x>
      <cdr:y>0.82724</cdr:y>
    </cdr:to>
    <cdr:sp macro="" textlink="">
      <cdr:nvSpPr>
        <cdr:cNvPr id="2" name="TextBox 1">
          <a:extLst xmlns:a="http://schemas.openxmlformats.org/drawingml/2006/main">
            <a:ext uri="{FF2B5EF4-FFF2-40B4-BE49-F238E27FC236}">
              <a16:creationId xmlns:a16="http://schemas.microsoft.com/office/drawing/2014/main" id="{80CE7B0E-1933-478C-B56D-58D64A11245F}"/>
            </a:ext>
          </a:extLst>
        </cdr:cNvPr>
        <cdr:cNvSpPr txBox="1"/>
      </cdr:nvSpPr>
      <cdr:spPr>
        <a:xfrm xmlns:a="http://schemas.openxmlformats.org/drawingml/2006/main">
          <a:off x="0" y="2595955"/>
          <a:ext cx="1009126" cy="50538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en-GB" sz="1100" b="1">
              <a:solidFill>
                <a:schemeClr val="accent1">
                  <a:lumMod val="50000"/>
                </a:schemeClr>
              </a:solidFill>
            </a:rPr>
            <a:t>Family</a:t>
          </a:r>
        </a:p>
      </cdr:txBody>
    </cdr:sp>
  </cdr:relSizeAnchor>
  <cdr:relSizeAnchor xmlns:cdr="http://schemas.openxmlformats.org/drawingml/2006/chartDrawing">
    <cdr:from>
      <cdr:x>0</cdr:x>
      <cdr:y>0.54868</cdr:y>
    </cdr:from>
    <cdr:to>
      <cdr:x>0.12685</cdr:x>
      <cdr:y>0.70303</cdr:y>
    </cdr:to>
    <cdr:sp macro="" textlink="">
      <cdr:nvSpPr>
        <cdr:cNvPr id="3" name="TextBox 1">
          <a:extLst xmlns:a="http://schemas.openxmlformats.org/drawingml/2006/main">
            <a:ext uri="{FF2B5EF4-FFF2-40B4-BE49-F238E27FC236}">
              <a16:creationId xmlns:a16="http://schemas.microsoft.com/office/drawing/2014/main" id="{C05E2D7C-CBD7-46EB-8F03-2FC5343A8C46}"/>
            </a:ext>
          </a:extLst>
        </cdr:cNvPr>
        <cdr:cNvSpPr txBox="1"/>
      </cdr:nvSpPr>
      <cdr:spPr>
        <a:xfrm xmlns:a="http://schemas.openxmlformats.org/drawingml/2006/main">
          <a:off x="0" y="2057025"/>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Health</a:t>
          </a:r>
        </a:p>
      </cdr:txBody>
    </cdr:sp>
  </cdr:relSizeAnchor>
  <cdr:relSizeAnchor xmlns:cdr="http://schemas.openxmlformats.org/drawingml/2006/chartDrawing">
    <cdr:from>
      <cdr:x>0.00192</cdr:x>
      <cdr:y>0.41731</cdr:y>
    </cdr:from>
    <cdr:to>
      <cdr:x>0.12877</cdr:x>
      <cdr:y>0.57166</cdr:y>
    </cdr:to>
    <cdr:sp macro="" textlink="">
      <cdr:nvSpPr>
        <cdr:cNvPr id="4" name="TextBox 1">
          <a:extLst xmlns:a="http://schemas.openxmlformats.org/drawingml/2006/main">
            <a:ext uri="{FF2B5EF4-FFF2-40B4-BE49-F238E27FC236}">
              <a16:creationId xmlns:a16="http://schemas.microsoft.com/office/drawing/2014/main" id="{C05E2D7C-CBD7-46EB-8F03-2FC5343A8C46}"/>
            </a:ext>
          </a:extLst>
        </cdr:cNvPr>
        <cdr:cNvSpPr txBox="1"/>
      </cdr:nvSpPr>
      <cdr:spPr>
        <a:xfrm xmlns:a="http://schemas.openxmlformats.org/drawingml/2006/main">
          <a:off x="15240" y="1564494"/>
          <a:ext cx="1009127"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School 1</a:t>
          </a:r>
        </a:p>
      </cdr:txBody>
    </cdr:sp>
  </cdr:relSizeAnchor>
  <cdr:relSizeAnchor xmlns:cdr="http://schemas.openxmlformats.org/drawingml/2006/chartDrawing">
    <cdr:from>
      <cdr:x>0</cdr:x>
      <cdr:y>0.29088</cdr:y>
    </cdr:from>
    <cdr:to>
      <cdr:x>0.12685</cdr:x>
      <cdr:y>0.44523</cdr:y>
    </cdr:to>
    <cdr:sp macro="" textlink="">
      <cdr:nvSpPr>
        <cdr:cNvPr id="5" name="TextBox 1">
          <a:extLst xmlns:a="http://schemas.openxmlformats.org/drawingml/2006/main">
            <a:ext uri="{FF2B5EF4-FFF2-40B4-BE49-F238E27FC236}">
              <a16:creationId xmlns:a16="http://schemas.microsoft.com/office/drawing/2014/main" id="{C05E2D7C-CBD7-46EB-8F03-2FC5343A8C46}"/>
            </a:ext>
          </a:extLst>
        </cdr:cNvPr>
        <cdr:cNvSpPr txBox="1"/>
      </cdr:nvSpPr>
      <cdr:spPr>
        <a:xfrm xmlns:a="http://schemas.openxmlformats.org/drawingml/2006/main">
          <a:off x="0" y="1090511"/>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School 2</a:t>
          </a:r>
        </a:p>
      </cdr:txBody>
    </cdr:sp>
  </cdr:relSizeAnchor>
  <cdr:relSizeAnchor xmlns:cdr="http://schemas.openxmlformats.org/drawingml/2006/chartDrawing">
    <cdr:from>
      <cdr:x>0.00096</cdr:x>
      <cdr:y>0.15177</cdr:y>
    </cdr:from>
    <cdr:to>
      <cdr:x>0.12781</cdr:x>
      <cdr:y>0.30612</cdr:y>
    </cdr:to>
    <cdr:sp macro="" textlink="">
      <cdr:nvSpPr>
        <cdr:cNvPr id="6" name="TextBox 1">
          <a:extLst xmlns:a="http://schemas.openxmlformats.org/drawingml/2006/main">
            <a:ext uri="{FF2B5EF4-FFF2-40B4-BE49-F238E27FC236}">
              <a16:creationId xmlns:a16="http://schemas.microsoft.com/office/drawing/2014/main" id="{B0DAB914-A294-41E8-9BAE-AFD8F000145B}"/>
            </a:ext>
          </a:extLst>
        </cdr:cNvPr>
        <cdr:cNvSpPr txBox="1"/>
      </cdr:nvSpPr>
      <cdr:spPr>
        <a:xfrm xmlns:a="http://schemas.openxmlformats.org/drawingml/2006/main">
          <a:off x="7620" y="569002"/>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School 3</a:t>
          </a:r>
        </a:p>
      </cdr:txBody>
    </cdr:sp>
  </cdr:relSizeAnchor>
  <cdr:relSizeAnchor xmlns:cdr="http://schemas.openxmlformats.org/drawingml/2006/chartDrawing">
    <cdr:from>
      <cdr:x>0</cdr:x>
      <cdr:y>0.02457</cdr:y>
    </cdr:from>
    <cdr:to>
      <cdr:x>0.12685</cdr:x>
      <cdr:y>0.17892</cdr:y>
    </cdr:to>
    <cdr:sp macro="" textlink="">
      <cdr:nvSpPr>
        <cdr:cNvPr id="7" name="TextBox 1">
          <a:extLst xmlns:a="http://schemas.openxmlformats.org/drawingml/2006/main">
            <a:ext uri="{FF2B5EF4-FFF2-40B4-BE49-F238E27FC236}">
              <a16:creationId xmlns:a16="http://schemas.microsoft.com/office/drawing/2014/main" id="{FB08835C-85AE-4E50-8664-8E848D33C134}"/>
            </a:ext>
          </a:extLst>
        </cdr:cNvPr>
        <cdr:cNvSpPr txBox="1"/>
      </cdr:nvSpPr>
      <cdr:spPr>
        <a:xfrm xmlns:a="http://schemas.openxmlformats.org/drawingml/2006/main">
          <a:off x="0" y="92125"/>
          <a:ext cx="1009126" cy="578664"/>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a:solidFill>
                <a:schemeClr val="accent1">
                  <a:lumMod val="50000"/>
                </a:schemeClr>
              </a:solidFill>
            </a:rPr>
            <a:t>Local Authority</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0.68652</cdr:y>
    </cdr:from>
    <cdr:to>
      <cdr:x>0.09788</cdr:x>
      <cdr:y>0.81818</cdr:y>
    </cdr:to>
    <cdr:sp macro="" textlink="">
      <cdr:nvSpPr>
        <cdr:cNvPr id="2" name="TextBox 1">
          <a:extLst xmlns:a="http://schemas.openxmlformats.org/drawingml/2006/main">
            <a:ext uri="{FF2B5EF4-FFF2-40B4-BE49-F238E27FC236}">
              <a16:creationId xmlns:a16="http://schemas.microsoft.com/office/drawing/2014/main" id="{37C8C9EA-84B0-4552-9BCB-8F29F47DE0C7}"/>
            </a:ext>
          </a:extLst>
        </cdr:cNvPr>
        <cdr:cNvSpPr txBox="1"/>
      </cdr:nvSpPr>
      <cdr:spPr>
        <a:xfrm xmlns:a="http://schemas.openxmlformats.org/drawingml/2006/main">
          <a:off x="0" y="2503170"/>
          <a:ext cx="914400" cy="48006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l"/>
          <a:r>
            <a:rPr lang="en-GB" sz="1100" b="1">
              <a:solidFill>
                <a:schemeClr val="accent1">
                  <a:lumMod val="50000"/>
                </a:schemeClr>
              </a:solidFill>
            </a:rPr>
            <a:t>Family</a:t>
          </a:r>
        </a:p>
      </cdr:txBody>
    </cdr:sp>
  </cdr:relSizeAnchor>
  <cdr:relSizeAnchor xmlns:cdr="http://schemas.openxmlformats.org/drawingml/2006/chartDrawing">
    <cdr:from>
      <cdr:x>0</cdr:x>
      <cdr:y>0.42982</cdr:y>
    </cdr:from>
    <cdr:to>
      <cdr:x>0.09788</cdr:x>
      <cdr:y>0.56148</cdr:y>
    </cdr:to>
    <cdr:sp macro="" textlink="">
      <cdr:nvSpPr>
        <cdr:cNvPr id="3"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156718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 1</a:t>
          </a:r>
        </a:p>
      </cdr:txBody>
    </cdr:sp>
  </cdr:relSizeAnchor>
  <cdr:relSizeAnchor xmlns:cdr="http://schemas.openxmlformats.org/drawingml/2006/chartDrawing">
    <cdr:from>
      <cdr:x>0</cdr:x>
      <cdr:y>0.56148</cdr:y>
    </cdr:from>
    <cdr:to>
      <cdr:x>0.09788</cdr:x>
      <cdr:y>0.69314</cdr:y>
    </cdr:to>
    <cdr:sp macro="" textlink="">
      <cdr:nvSpPr>
        <cdr:cNvPr id="4"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204724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Health</a:t>
          </a:r>
        </a:p>
      </cdr:txBody>
    </cdr:sp>
  </cdr:relSizeAnchor>
  <cdr:relSizeAnchor xmlns:cdr="http://schemas.openxmlformats.org/drawingml/2006/chartDrawing">
    <cdr:from>
      <cdr:x>0</cdr:x>
      <cdr:y>0.30233</cdr:y>
    </cdr:from>
    <cdr:to>
      <cdr:x>0.09788</cdr:x>
      <cdr:y>0.434</cdr:y>
    </cdr:to>
    <cdr:sp macro="" textlink="">
      <cdr:nvSpPr>
        <cdr:cNvPr id="5"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110236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 2</a:t>
          </a:r>
        </a:p>
      </cdr:txBody>
    </cdr:sp>
  </cdr:relSizeAnchor>
  <cdr:relSizeAnchor xmlns:cdr="http://schemas.openxmlformats.org/drawingml/2006/chartDrawing">
    <cdr:from>
      <cdr:x>0</cdr:x>
      <cdr:y>0.17276</cdr:y>
    </cdr:from>
    <cdr:to>
      <cdr:x>0.09788</cdr:x>
      <cdr:y>0.30442</cdr:y>
    </cdr:to>
    <cdr:sp macro="" textlink="">
      <cdr:nvSpPr>
        <cdr:cNvPr id="6"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629920"/>
          <a:ext cx="914400" cy="48006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School 3</a:t>
          </a:r>
        </a:p>
      </cdr:txBody>
    </cdr:sp>
  </cdr:relSizeAnchor>
  <cdr:relSizeAnchor xmlns:cdr="http://schemas.openxmlformats.org/drawingml/2006/chartDrawing">
    <cdr:from>
      <cdr:x>0</cdr:x>
      <cdr:y>0.04319</cdr:y>
    </cdr:from>
    <cdr:to>
      <cdr:x>0.09788</cdr:x>
      <cdr:y>0.17485</cdr:y>
    </cdr:to>
    <cdr:sp macro="" textlink="">
      <cdr:nvSpPr>
        <cdr:cNvPr id="7" name="TextBox 1">
          <a:extLst xmlns:a="http://schemas.openxmlformats.org/drawingml/2006/main">
            <a:ext uri="{FF2B5EF4-FFF2-40B4-BE49-F238E27FC236}">
              <a16:creationId xmlns:a16="http://schemas.microsoft.com/office/drawing/2014/main" id="{CAF3282F-55FE-4A66-94E5-1BA41412B1B9}"/>
            </a:ext>
          </a:extLst>
        </cdr:cNvPr>
        <cdr:cNvSpPr txBox="1"/>
      </cdr:nvSpPr>
      <cdr:spPr>
        <a:xfrm xmlns:a="http://schemas.openxmlformats.org/drawingml/2006/main">
          <a:off x="0" y="135946"/>
          <a:ext cx="968379" cy="414417"/>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1100" b="1">
              <a:solidFill>
                <a:schemeClr val="accent1">
                  <a:lumMod val="50000"/>
                </a:schemeClr>
              </a:solidFill>
            </a:rPr>
            <a:t>Local Authority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8468EE-67F2-4330-AD34-002065969CB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7DDD40A-F4C6-4DA3-B649-F9B5F3194CC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04958A-AD05-4BDF-831E-6EB36BE2D3DA}" type="datetimeFigureOut">
              <a:rPr lang="en-GB" smtClean="0"/>
              <a:t>08/10/2021</a:t>
            </a:fld>
            <a:endParaRPr lang="en-GB"/>
          </a:p>
        </p:txBody>
      </p:sp>
      <p:sp>
        <p:nvSpPr>
          <p:cNvPr id="4" name="Footer Placeholder 3">
            <a:extLst>
              <a:ext uri="{FF2B5EF4-FFF2-40B4-BE49-F238E27FC236}">
                <a16:creationId xmlns:a16="http://schemas.microsoft.com/office/drawing/2014/main" id="{B67130B4-5934-4143-96F8-B21E92751D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A8E1679-2BA0-4C9C-95A2-9C987500AA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A06031-9EB1-472E-9EAA-03875ABF17F1}" type="slidenum">
              <a:rPr lang="en-GB" smtClean="0"/>
              <a:t>‹#›</a:t>
            </a:fld>
            <a:endParaRPr lang="en-GB"/>
          </a:p>
        </p:txBody>
      </p:sp>
    </p:spTree>
    <p:extLst>
      <p:ext uri="{BB962C8B-B14F-4D97-AF65-F5344CB8AC3E}">
        <p14:creationId xmlns:p14="http://schemas.microsoft.com/office/powerpoint/2010/main" val="209909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C9CB9-4560-42B1-8D44-B7C4B3F3FEB1}" type="datetimeFigureOut">
              <a:rPr lang="en-GB" smtClean="0"/>
              <a:t>08/10/2021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9C662-65F7-4BC4-967B-A9296ABD8D5D}" type="slidenum">
              <a:rPr lang="en-GB" smtClean="0"/>
              <a:t>‹#›</a:t>
            </a:fld>
            <a:endParaRPr lang="en-GB"/>
          </a:p>
        </p:txBody>
      </p:sp>
    </p:spTree>
    <p:extLst>
      <p:ext uri="{BB962C8B-B14F-4D97-AF65-F5344CB8AC3E}">
        <p14:creationId xmlns:p14="http://schemas.microsoft.com/office/powerpoint/2010/main" val="668934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69C662-65F7-4BC4-967B-A9296ABD8D5D}" type="slidenum">
              <a:rPr lang="en-GB" smtClean="0"/>
              <a:t>9</a:t>
            </a:fld>
            <a:endParaRPr lang="en-GB"/>
          </a:p>
        </p:txBody>
      </p:sp>
    </p:spTree>
    <p:extLst>
      <p:ext uri="{BB962C8B-B14F-4D97-AF65-F5344CB8AC3E}">
        <p14:creationId xmlns:p14="http://schemas.microsoft.com/office/powerpoint/2010/main" val="33079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69C662-65F7-4BC4-967B-A9296ABD8D5D}" type="slidenum">
              <a:rPr lang="en-GB" smtClean="0"/>
              <a:t>11</a:t>
            </a:fld>
            <a:endParaRPr lang="en-GB"/>
          </a:p>
        </p:txBody>
      </p:sp>
    </p:spTree>
    <p:extLst>
      <p:ext uri="{BB962C8B-B14F-4D97-AF65-F5344CB8AC3E}">
        <p14:creationId xmlns:p14="http://schemas.microsoft.com/office/powerpoint/2010/main" val="2438596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128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41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6276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3875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288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8671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4020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7035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341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0542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5070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681449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sure.sunderland.ac.uk/id/eprint/11941/" TargetMode="External"/><Relationship Id="rId7" Type="http://schemas.openxmlformats.org/officeDocument/2006/relationships/hyperlink" Target="https://sure.sunderland.ac.uk/id/eprint/11472/" TargetMode="External"/><Relationship Id="rId2" Type="http://schemas.openxmlformats.org/officeDocument/2006/relationships/hyperlink" Target="https://sure.sunderland.ac.uk/id/eprint/11942/" TargetMode="External"/><Relationship Id="rId1" Type="http://schemas.openxmlformats.org/officeDocument/2006/relationships/slideLayout" Target="../slideLayouts/slideLayout4.xml"/><Relationship Id="rId6" Type="http://schemas.openxmlformats.org/officeDocument/2006/relationships/hyperlink" Target="https://sure.sunderland.ac.uk/id/eprint/11883/" TargetMode="External"/><Relationship Id="rId5" Type="http://schemas.openxmlformats.org/officeDocument/2006/relationships/hyperlink" Target="https://rdcu.be/b68MO" TargetMode="External"/><Relationship Id="rId4" Type="http://schemas.openxmlformats.org/officeDocument/2006/relationships/hyperlink" Target="https://sure.sunderland.ac.uk/id/eprint/1194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76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848465" y="3298722"/>
            <a:ext cx="8495070" cy="1784402"/>
          </a:xfrm>
        </p:spPr>
        <p:txBody>
          <a:bodyPr anchor="b">
            <a:normAutofit/>
          </a:bodyPr>
          <a:lstStyle/>
          <a:p>
            <a:r>
              <a:rPr lang="en-US" sz="3200" b="1" dirty="0">
                <a:solidFill>
                  <a:schemeClr val="bg1"/>
                </a:solidFill>
                <a:ea typeface="+mj-lt"/>
                <a:cs typeface="+mj-lt"/>
              </a:rPr>
              <a:t>The road to school exclusion: An interpretative phenomenological analysis of interviews with parents of children with autism in the UK.</a:t>
            </a:r>
            <a:endParaRPr lang="en-US" sz="3200" dirty="0">
              <a:solidFill>
                <a:schemeClr val="bg1"/>
              </a:solidFill>
            </a:endParaRPr>
          </a:p>
        </p:txBody>
      </p:sp>
      <p:sp>
        <p:nvSpPr>
          <p:cNvPr id="3" name="Subtitle 2"/>
          <p:cNvSpPr>
            <a:spLocks noGrp="1"/>
          </p:cNvSpPr>
          <p:nvPr>
            <p:ph type="subTitle" idx="1"/>
          </p:nvPr>
        </p:nvSpPr>
        <p:spPr>
          <a:xfrm>
            <a:off x="1160206" y="5258851"/>
            <a:ext cx="9714271" cy="904005"/>
          </a:xfrm>
        </p:spPr>
        <p:txBody>
          <a:bodyPr vert="horz" lIns="91440" tIns="45720" rIns="91440" bIns="45720" rtlCol="0" anchor="t">
            <a:noAutofit/>
          </a:bodyPr>
          <a:lstStyle/>
          <a:p>
            <a:r>
              <a:rPr lang="en-US" dirty="0">
                <a:solidFill>
                  <a:srgbClr val="FFFFFF"/>
                </a:solidFill>
                <a:cs typeface="Calibri"/>
              </a:rPr>
              <a:t>Sarah Martin-Denham (sarah.denham@sunderland.ac.uk)</a:t>
            </a:r>
          </a:p>
          <a:p>
            <a:r>
              <a:rPr lang="en-US" dirty="0">
                <a:solidFill>
                  <a:srgbClr val="FFFFFF"/>
                </a:solidFill>
                <a:cs typeface="Calibri"/>
              </a:rPr>
              <a:t>BERA Annual Conference 2021</a:t>
            </a:r>
          </a:p>
          <a:p>
            <a:endParaRPr lang="en-US" dirty="0">
              <a:solidFill>
                <a:srgbClr val="FFFFFF"/>
              </a:solidFill>
              <a:cs typeface="Calibri"/>
            </a:endParaRPr>
          </a:p>
        </p:txBody>
      </p:sp>
      <p:sp>
        <p:nvSpPr>
          <p:cNvPr id="12" name="Oval 11">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24D7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Text&#10;&#10;Description automatically generated">
            <a:extLst>
              <a:ext uri="{FF2B5EF4-FFF2-40B4-BE49-F238E27FC236}">
                <a16:creationId xmlns:a16="http://schemas.microsoft.com/office/drawing/2014/main" id="{E1745C59-7AA8-48CE-840E-68C7B7F3E0B3}"/>
              </a:ext>
            </a:extLst>
          </p:cNvPr>
          <p:cNvPicPr>
            <a:picLocks noChangeAspect="1"/>
          </p:cNvPicPr>
          <p:nvPr/>
        </p:nvPicPr>
        <p:blipFill>
          <a:blip r:embed="rId2"/>
          <a:stretch>
            <a:fillRect/>
          </a:stretch>
        </p:blipFill>
        <p:spPr>
          <a:xfrm>
            <a:off x="5337115" y="1547287"/>
            <a:ext cx="1517772" cy="82410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B709071-C10B-47F4-A222-2B834D3C1905}"/>
              </a:ext>
            </a:extLst>
          </p:cNvPr>
          <p:cNvGraphicFramePr>
            <a:graphicFrameLocks/>
          </p:cNvGraphicFramePr>
          <p:nvPr>
            <p:extLst>
              <p:ext uri="{D42A27DB-BD31-4B8C-83A1-F6EECF244321}">
                <p14:modId xmlns:p14="http://schemas.microsoft.com/office/powerpoint/2010/main" val="3688943159"/>
              </p:ext>
            </p:extLst>
          </p:nvPr>
        </p:nvGraphicFramePr>
        <p:xfrm>
          <a:off x="1547115" y="75414"/>
          <a:ext cx="9097769" cy="3429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3205B0F9-EA37-4625-95D4-64255A1B2124}"/>
              </a:ext>
            </a:extLst>
          </p:cNvPr>
          <p:cNvGraphicFramePr>
            <a:graphicFrameLocks noGrp="1"/>
          </p:cNvGraphicFramePr>
          <p:nvPr>
            <p:extLst>
              <p:ext uri="{D42A27DB-BD31-4B8C-83A1-F6EECF244321}">
                <p14:modId xmlns:p14="http://schemas.microsoft.com/office/powerpoint/2010/main" val="3661527050"/>
              </p:ext>
            </p:extLst>
          </p:nvPr>
        </p:nvGraphicFramePr>
        <p:xfrm>
          <a:off x="1547114" y="3683053"/>
          <a:ext cx="9097766" cy="2891448"/>
        </p:xfrm>
        <a:graphic>
          <a:graphicData uri="http://schemas.openxmlformats.org/drawingml/2006/table">
            <a:tbl>
              <a:tblPr>
                <a:tableStyleId>{5C22544A-7EE6-4342-B048-85BDC9FD1C3A}</a:tableStyleId>
              </a:tblPr>
              <a:tblGrid>
                <a:gridCol w="413533">
                  <a:extLst>
                    <a:ext uri="{9D8B030D-6E8A-4147-A177-3AD203B41FA5}">
                      <a16:colId xmlns:a16="http://schemas.microsoft.com/office/drawing/2014/main" val="1868392547"/>
                    </a:ext>
                  </a:extLst>
                </a:gridCol>
                <a:gridCol w="4135350">
                  <a:extLst>
                    <a:ext uri="{9D8B030D-6E8A-4147-A177-3AD203B41FA5}">
                      <a16:colId xmlns:a16="http://schemas.microsoft.com/office/drawing/2014/main" val="4032305206"/>
                    </a:ext>
                  </a:extLst>
                </a:gridCol>
                <a:gridCol w="482203">
                  <a:extLst>
                    <a:ext uri="{9D8B030D-6E8A-4147-A177-3AD203B41FA5}">
                      <a16:colId xmlns:a16="http://schemas.microsoft.com/office/drawing/2014/main" val="2049373552"/>
                    </a:ext>
                  </a:extLst>
                </a:gridCol>
                <a:gridCol w="4066680">
                  <a:extLst>
                    <a:ext uri="{9D8B030D-6E8A-4147-A177-3AD203B41FA5}">
                      <a16:colId xmlns:a16="http://schemas.microsoft.com/office/drawing/2014/main" val="1810341210"/>
                    </a:ext>
                  </a:extLst>
                </a:gridCol>
              </a:tblGrid>
              <a:tr h="214592">
                <a:tc>
                  <a:txBody>
                    <a:bodyPr/>
                    <a:lstStyle/>
                    <a:p>
                      <a:pPr algn="ctr" fontAlgn="t"/>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Accessed CAMHS who referred to CYPS who referred back to CAMHS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647963658"/>
                  </a:ext>
                </a:extLst>
              </a:tr>
              <a:tr h="143638">
                <a:tc>
                  <a:txBody>
                    <a:bodyPr/>
                    <a:lstStyle/>
                    <a:p>
                      <a:pPr algn="ctr" fontAlgn="t"/>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Teacher reports being hit by child</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Caregivers withdraw child from School 1</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885098555"/>
                  </a:ext>
                </a:extLst>
              </a:tr>
              <a:tr h="143638">
                <a:tc>
                  <a:txBody>
                    <a:bodyPr/>
                    <a:lstStyle/>
                    <a:p>
                      <a:pPr algn="ctr" fontAlgn="t"/>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diagnosed with ASD, ADHD and ODD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13444295"/>
                  </a:ext>
                </a:extLst>
              </a:tr>
              <a:tr h="214592">
                <a:tc>
                  <a:txBody>
                    <a:bodyPr/>
                    <a:lstStyle/>
                    <a:p>
                      <a:pPr algn="ctr" fontAlgn="t"/>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effectLst/>
                        </a:rPr>
                        <a:t>Caregivers request referral for EHCP assessment by school</a:t>
                      </a:r>
                      <a:endParaRPr lang="en-GB" sz="1000" b="1"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211104313"/>
                  </a:ext>
                </a:extLst>
              </a:tr>
              <a:tr h="214592">
                <a:tc>
                  <a:txBody>
                    <a:bodyPr/>
                    <a:lstStyle/>
                    <a:p>
                      <a:pPr algn="ctr" fontAlgn="t"/>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School refuse EHCP assessment request</a:t>
                      </a:r>
                      <a:endParaRPr lang="en-GB" sz="1000" b="1" i="0" u="none" strike="noStrike">
                        <a:solidFill>
                          <a:srgbClr val="FF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Parent returns to GP multiple times due to school exclusions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73216181"/>
                  </a:ext>
                </a:extLst>
              </a:tr>
              <a:tr h="214592">
                <a:tc>
                  <a:txBody>
                    <a:bodyPr/>
                    <a:lstStyle/>
                    <a:p>
                      <a:pPr algn="ctr" fontAlgn="t"/>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unable to needs, segregates child at breaktimes, parents complain</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GP Referral to CAMHS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416614800"/>
                  </a:ext>
                </a:extLst>
              </a:tr>
              <a:tr h="214592">
                <a:tc>
                  <a:txBody>
                    <a:bodyPr/>
                    <a:lstStyle/>
                    <a:p>
                      <a:pPr algn="ctr" fontAlgn="t"/>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becomes anxious school will ring about child's behaviour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refer to CYPS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66453051"/>
                  </a:ext>
                </a:extLst>
              </a:tr>
              <a:tr h="143638">
                <a:tc>
                  <a:txBody>
                    <a:bodyPr/>
                    <a:lstStyle/>
                    <a:p>
                      <a:pPr algn="ctr" fontAlgn="t"/>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attributes behaviour to home life and parenting</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Caregivers feels school does not want child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855987610"/>
                  </a:ext>
                </a:extLst>
              </a:tr>
              <a:tr h="214592">
                <a:tc>
                  <a:txBody>
                    <a:bodyPr/>
                    <a:lstStyle/>
                    <a:p>
                      <a:pPr algn="ctr" fontAlgn="t"/>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Early Help carry out home visit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school refuser, caregivers withdraws child from school</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569876596"/>
                  </a:ext>
                </a:extLst>
              </a:tr>
              <a:tr h="143638">
                <a:tc>
                  <a:txBody>
                    <a:bodyPr/>
                    <a:lstStyle/>
                    <a:p>
                      <a:pPr algn="ctr" fontAlgn="t"/>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Early Help unable to support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3</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212742121"/>
                  </a:ext>
                </a:extLst>
              </a:tr>
              <a:tr h="214592">
                <a:tc>
                  <a:txBody>
                    <a:bodyPr/>
                    <a:lstStyle/>
                    <a:p>
                      <a:pPr algn="ctr" fontAlgn="t"/>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describe child as 'naughty' won't allow sensory breaks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seeks external agency support which secures LA involvement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080031378"/>
                  </a:ext>
                </a:extLst>
              </a:tr>
              <a:tr h="143638">
                <a:tc>
                  <a:txBody>
                    <a:bodyPr/>
                    <a:lstStyle/>
                    <a:p>
                      <a:pPr algn="ctr" fontAlgn="t"/>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told to attend parenting course by school</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Local Authority provide a PRU place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487133885"/>
                  </a:ext>
                </a:extLst>
              </a:tr>
              <a:tr h="214592">
                <a:tc>
                  <a:txBody>
                    <a:bodyPr/>
                    <a:lstStyle/>
                    <a:p>
                      <a:pPr algn="ctr" fontAlgn="t"/>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CYPS give mental health support to child, external agency support parent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795575190"/>
                  </a:ext>
                </a:extLst>
              </a:tr>
              <a:tr h="214592">
                <a:tc>
                  <a:txBody>
                    <a:bodyPr/>
                    <a:lstStyle/>
                    <a:p>
                      <a:pPr algn="ctr" fontAlgn="t"/>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access resumed</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formally withdrawn from mainstream schooling to attend a PRU</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16744985"/>
                  </a:ext>
                </a:extLst>
              </a:tr>
              <a:tr h="143638">
                <a:tc>
                  <a:txBody>
                    <a:bodyPr/>
                    <a:lstStyle/>
                    <a:p>
                      <a:pPr algn="ctr" fontAlgn="t"/>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discharge - no issues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30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effectLst/>
                        </a:rPr>
                        <a:t>EHC Plan secured</a:t>
                      </a:r>
                      <a:endParaRPr lang="en-GB" sz="1000" b="1"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557321791"/>
                  </a:ext>
                </a:extLst>
              </a:tr>
            </a:tbl>
          </a:graphicData>
        </a:graphic>
      </p:graphicFrame>
      <p:sp>
        <p:nvSpPr>
          <p:cNvPr id="2" name="TextBox 1">
            <a:extLst>
              <a:ext uri="{FF2B5EF4-FFF2-40B4-BE49-F238E27FC236}">
                <a16:creationId xmlns:a16="http://schemas.microsoft.com/office/drawing/2014/main" id="{232CB2C9-5935-4BA0-B518-30C48E93E458}"/>
              </a:ext>
            </a:extLst>
          </p:cNvPr>
          <p:cNvSpPr txBox="1"/>
          <p:nvPr/>
        </p:nvSpPr>
        <p:spPr>
          <a:xfrm>
            <a:off x="-2381" y="16430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Olwen</a:t>
            </a:r>
          </a:p>
        </p:txBody>
      </p:sp>
    </p:spTree>
    <p:extLst>
      <p:ext uri="{BB962C8B-B14F-4D97-AF65-F5344CB8AC3E}">
        <p14:creationId xmlns:p14="http://schemas.microsoft.com/office/powerpoint/2010/main" val="2142851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C421F55-84AB-49C7-8482-BDC16C77005A}"/>
              </a:ext>
            </a:extLst>
          </p:cNvPr>
          <p:cNvGraphicFramePr>
            <a:graphicFrameLocks/>
          </p:cNvGraphicFramePr>
          <p:nvPr>
            <p:extLst>
              <p:ext uri="{D42A27DB-BD31-4B8C-83A1-F6EECF244321}">
                <p14:modId xmlns:p14="http://schemas.microsoft.com/office/powerpoint/2010/main" val="3503806636"/>
              </p:ext>
            </p:extLst>
          </p:nvPr>
        </p:nvGraphicFramePr>
        <p:xfrm>
          <a:off x="886119" y="157795"/>
          <a:ext cx="10467679" cy="29813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a:extLst>
              <a:ext uri="{FF2B5EF4-FFF2-40B4-BE49-F238E27FC236}">
                <a16:creationId xmlns:a16="http://schemas.microsoft.com/office/drawing/2014/main" id="{F673AABD-CF9A-4F03-970D-6D3ED04B3330}"/>
              </a:ext>
            </a:extLst>
          </p:cNvPr>
          <p:cNvGraphicFramePr>
            <a:graphicFrameLocks noGrp="1"/>
          </p:cNvGraphicFramePr>
          <p:nvPr>
            <p:extLst>
              <p:ext uri="{D42A27DB-BD31-4B8C-83A1-F6EECF244321}">
                <p14:modId xmlns:p14="http://schemas.microsoft.com/office/powerpoint/2010/main" val="3720246095"/>
              </p:ext>
            </p:extLst>
          </p:nvPr>
        </p:nvGraphicFramePr>
        <p:xfrm>
          <a:off x="886119" y="3267817"/>
          <a:ext cx="10467680" cy="3432388"/>
        </p:xfrm>
        <a:graphic>
          <a:graphicData uri="http://schemas.openxmlformats.org/drawingml/2006/table">
            <a:tbl>
              <a:tblPr>
                <a:tableStyleId>{5C22544A-7EE6-4342-B048-85BDC9FD1C3A}</a:tableStyleId>
              </a:tblPr>
              <a:tblGrid>
                <a:gridCol w="197918">
                  <a:extLst>
                    <a:ext uri="{9D8B030D-6E8A-4147-A177-3AD203B41FA5}">
                      <a16:colId xmlns:a16="http://schemas.microsoft.com/office/drawing/2014/main" val="2653630579"/>
                    </a:ext>
                  </a:extLst>
                </a:gridCol>
                <a:gridCol w="2419002">
                  <a:extLst>
                    <a:ext uri="{9D8B030D-6E8A-4147-A177-3AD203B41FA5}">
                      <a16:colId xmlns:a16="http://schemas.microsoft.com/office/drawing/2014/main" val="4205232617"/>
                    </a:ext>
                  </a:extLst>
                </a:gridCol>
                <a:gridCol w="197918">
                  <a:extLst>
                    <a:ext uri="{9D8B030D-6E8A-4147-A177-3AD203B41FA5}">
                      <a16:colId xmlns:a16="http://schemas.microsoft.com/office/drawing/2014/main" val="1401769403"/>
                    </a:ext>
                  </a:extLst>
                </a:gridCol>
                <a:gridCol w="2419002">
                  <a:extLst>
                    <a:ext uri="{9D8B030D-6E8A-4147-A177-3AD203B41FA5}">
                      <a16:colId xmlns:a16="http://schemas.microsoft.com/office/drawing/2014/main" val="1334394063"/>
                    </a:ext>
                  </a:extLst>
                </a:gridCol>
                <a:gridCol w="197918">
                  <a:extLst>
                    <a:ext uri="{9D8B030D-6E8A-4147-A177-3AD203B41FA5}">
                      <a16:colId xmlns:a16="http://schemas.microsoft.com/office/drawing/2014/main" val="3289584192"/>
                    </a:ext>
                  </a:extLst>
                </a:gridCol>
                <a:gridCol w="2419002">
                  <a:extLst>
                    <a:ext uri="{9D8B030D-6E8A-4147-A177-3AD203B41FA5}">
                      <a16:colId xmlns:a16="http://schemas.microsoft.com/office/drawing/2014/main" val="4165943218"/>
                    </a:ext>
                  </a:extLst>
                </a:gridCol>
                <a:gridCol w="197918">
                  <a:extLst>
                    <a:ext uri="{9D8B030D-6E8A-4147-A177-3AD203B41FA5}">
                      <a16:colId xmlns:a16="http://schemas.microsoft.com/office/drawing/2014/main" val="2583953894"/>
                    </a:ext>
                  </a:extLst>
                </a:gridCol>
                <a:gridCol w="2419002">
                  <a:extLst>
                    <a:ext uri="{9D8B030D-6E8A-4147-A177-3AD203B41FA5}">
                      <a16:colId xmlns:a16="http://schemas.microsoft.com/office/drawing/2014/main" val="1304043324"/>
                    </a:ext>
                  </a:extLst>
                </a:gridCol>
              </a:tblGrid>
              <a:tr h="159059">
                <a:tc>
                  <a:txBody>
                    <a:bodyPr/>
                    <a:lstStyle/>
                    <a:p>
                      <a:pPr algn="ctr" fontAlgn="ctr"/>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Parent requests SaLT referral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discloses suicidal feelings to caregivers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placed on school report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School declines EHCP Assessment request</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2906950111"/>
                  </a:ext>
                </a:extLst>
              </a:tr>
              <a:tr h="159059">
                <a:tc>
                  <a:txBody>
                    <a:bodyPr/>
                    <a:lstStyle/>
                    <a:p>
                      <a:pPr algn="ctr" fontAlgn="ctr"/>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err="1">
                          <a:effectLst/>
                        </a:rPr>
                        <a:t>SaLT</a:t>
                      </a:r>
                      <a:r>
                        <a:rPr lang="en-GB" sz="1000" u="none" strike="noStrike">
                          <a:effectLst/>
                        </a:rPr>
                        <a:t> Finds no concerns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Caregivers tell child about ASD diagnosis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Multiple fixed-period exclusions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move</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810557128"/>
                  </a:ext>
                </a:extLst>
              </a:tr>
              <a:tr h="265099">
                <a:tc>
                  <a:txBody>
                    <a:bodyPr/>
                    <a:lstStyle/>
                    <a:p>
                      <a:pPr algn="ctr" fontAlgn="ctr"/>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reports disruptive behaviour to parent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assaults a pupil in school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physically assaulted by another child, resulting in dislocated finger</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bullied for being different</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965425636"/>
                  </a:ext>
                </a:extLst>
              </a:tr>
              <a:tr h="265099">
                <a:tc>
                  <a:txBody>
                    <a:bodyPr/>
                    <a:lstStyle/>
                    <a:p>
                      <a:pPr algn="ctr" fontAlgn="ctr"/>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Parent requests consultant referral, consultant, no concerns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First fixed-period exclusion</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reports incident to school, dismissed as accident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requested managed move, managed move agreed to PRU</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181720039"/>
                  </a:ext>
                </a:extLst>
              </a:tr>
              <a:tr h="159059">
                <a:tc>
                  <a:txBody>
                    <a:bodyPr/>
                    <a:lstStyle/>
                    <a:p>
                      <a:pPr algn="ctr" fontAlgn="ctr"/>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Consultant discharges with no concerns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refers child to CAHMS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Caregivers contact police about disability discrimination</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move to PRU</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1556918116"/>
                  </a:ext>
                </a:extLst>
              </a:tr>
              <a:tr h="265099">
                <a:tc>
                  <a:txBody>
                    <a:bodyPr/>
                    <a:lstStyle/>
                    <a:p>
                      <a:pPr algn="ctr" fontAlgn="ctr"/>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arranges referral to consultant, child diagnosed with ASD</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solidFill>
                            <a:srgbClr val="FF0000"/>
                          </a:solidFill>
                          <a:effectLst/>
                        </a:rPr>
                        <a:t>Multiple fixed-period exclusions </a:t>
                      </a:r>
                      <a:endParaRPr lang="en-GB" sz="1000" b="0" i="0" u="none" strike="noStrike">
                        <a:solidFill>
                          <a:srgbClr val="FF0000"/>
                        </a:solidFill>
                        <a:effectLst/>
                        <a:latin typeface="Calibri"/>
                      </a:endParaRPr>
                    </a:p>
                  </a:txBody>
                  <a:tcPr marL="6627" marR="6627" marT="6627" marB="0"/>
                </a:tc>
                <a:tc>
                  <a:txBody>
                    <a:bodyPr/>
                    <a:lstStyle/>
                    <a:p>
                      <a:pPr algn="ctr" fontAlgn="ctr"/>
                      <a:r>
                        <a:rPr lang="en-GB" sz="1000" u="none" strike="noStrike">
                          <a:effectLst/>
                        </a:rPr>
                        <a:t>30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Police interviews result in no further action</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Bespoke curriculum implemented, vocational college training agreed</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86829512"/>
                  </a:ext>
                </a:extLst>
              </a:tr>
              <a:tr h="265099">
                <a:tc>
                  <a:txBody>
                    <a:bodyPr/>
                    <a:lstStyle/>
                    <a:p>
                      <a:pPr algn="ctr" fontAlgn="ctr"/>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Caregivers request assessment for an EHCP</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solidFill>
                            <a:srgbClr val="FF0000"/>
                          </a:solidFill>
                          <a:effectLst/>
                        </a:rPr>
                        <a:t>Multiple fixed-period exclusions</a:t>
                      </a:r>
                      <a:endParaRPr lang="en-GB" sz="1000" b="0"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Mother requested a managed move/EHCP assessment by school</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passing exams</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2011938600"/>
                  </a:ext>
                </a:extLst>
              </a:tr>
              <a:tr h="159059">
                <a:tc>
                  <a:txBody>
                    <a:bodyPr/>
                    <a:lstStyle/>
                    <a:p>
                      <a:pPr algn="ctr" fontAlgn="ctr"/>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School decline caregiver request for EHCP</a:t>
                      </a:r>
                      <a:endParaRPr lang="en-GB" sz="1000" b="1"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CAMHS suspect ADHD and refer to CYPS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School declines Managed Move and EHCP needs assessment</a:t>
                      </a:r>
                      <a:endParaRPr lang="en-GB" sz="1000" b="1"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School 3 submits EHC assessment request</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extLst>
                  <a:ext uri="{0D108BD9-81ED-4DB2-BD59-A6C34878D82A}">
                    <a16:rowId xmlns:a16="http://schemas.microsoft.com/office/drawing/2014/main" val="2658164657"/>
                  </a:ext>
                </a:extLst>
              </a:tr>
              <a:tr h="159059">
                <a:tc>
                  <a:txBody>
                    <a:bodyPr/>
                    <a:lstStyle/>
                    <a:p>
                      <a:pPr algn="ctr" fontAlgn="ctr"/>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Educational psychologist assessment arranged by school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Mutiple fixed-period exclusions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Mother prescribed beta blockers for anxiety</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EHCP needs assessment rejected</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641573054"/>
                  </a:ext>
                </a:extLst>
              </a:tr>
              <a:tr h="265099">
                <a:tc>
                  <a:txBody>
                    <a:bodyPr/>
                    <a:lstStyle/>
                    <a:p>
                      <a:pPr algn="ctr" fontAlgn="ctr"/>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Educational psychologist finds no learning difficulties</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CYPS diagnose ADHD, child medicated for ADHD</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Child assaults pupil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EHCP assessment refusal appealed, school 3 provide supporting evidence</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3291319338"/>
                  </a:ext>
                </a:extLst>
              </a:tr>
              <a:tr h="159059">
                <a:tc>
                  <a:txBody>
                    <a:bodyPr/>
                    <a:lstStyle/>
                    <a:p>
                      <a:pPr algn="ctr" fontAlgn="ctr"/>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SENCO requests assessment for EHCP</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23</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Caregivers report bullying to school</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35</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solidFill>
                            <a:srgbClr val="FF0000"/>
                          </a:solidFill>
                          <a:effectLst/>
                        </a:rPr>
                        <a:t>Permanent school exclusion</a:t>
                      </a:r>
                      <a:endParaRPr lang="en-GB" sz="1000" b="0"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47</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EHCP assessment decision overturned, EHCP granted</a:t>
                      </a:r>
                      <a:endParaRPr lang="en-GB" sz="1000" b="0" i="0" u="none" strike="noStrike">
                        <a:solidFill>
                          <a:srgbClr val="000000"/>
                        </a:solidFill>
                        <a:effectLst/>
                        <a:latin typeface="Calibri" panose="020F0502020204030204" pitchFamily="34" charset="0"/>
                      </a:endParaRPr>
                    </a:p>
                  </a:txBody>
                  <a:tcPr marL="6627" marR="6627" marT="6627" marB="0"/>
                </a:tc>
                <a:extLst>
                  <a:ext uri="{0D108BD9-81ED-4DB2-BD59-A6C34878D82A}">
                    <a16:rowId xmlns:a16="http://schemas.microsoft.com/office/drawing/2014/main" val="518141399"/>
                  </a:ext>
                </a:extLst>
              </a:tr>
              <a:tr h="265099">
                <a:tc>
                  <a:txBody>
                    <a:bodyPr/>
                    <a:lstStyle/>
                    <a:p>
                      <a:pPr algn="ctr" fontAlgn="ctr"/>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rgbClr val="FF0000"/>
                          </a:solidFill>
                          <a:effectLst/>
                        </a:rPr>
                        <a:t>LA decline assessment for EHCP</a:t>
                      </a:r>
                      <a:endParaRPr lang="en-GB" sz="1000" b="1" i="0" u="none" strike="noStrike">
                        <a:solidFill>
                          <a:srgbClr val="FF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24</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u="none" strike="noStrike">
                          <a:effectLst/>
                        </a:rPr>
                        <a:t>School removes breaktimes but re-instates after parental complaint</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ctr" fontAlgn="ctr"/>
                      <a:r>
                        <a:rPr lang="en-GB" sz="1000" u="none" strike="noStrike">
                          <a:effectLst/>
                        </a:rPr>
                        <a:t>36</a:t>
                      </a:r>
                      <a:endParaRPr lang="en-GB" sz="1000" b="0" i="0" u="none" strike="noStrike">
                        <a:solidFill>
                          <a:srgbClr val="000000"/>
                        </a:solidFill>
                        <a:effectLst/>
                        <a:latin typeface="Calibri" panose="020F0502020204030204" pitchFamily="34" charset="0"/>
                      </a:endParaRPr>
                    </a:p>
                  </a:txBody>
                  <a:tcPr marL="6627" marR="6627" marT="6627" marB="0"/>
                </a:tc>
                <a:tc>
                  <a:txBody>
                    <a:bodyPr/>
                    <a:lstStyle/>
                    <a:p>
                      <a:pPr algn="l" fontAlgn="ctr"/>
                      <a:r>
                        <a:rPr lang="en-GB" sz="1000" b="1" u="none" strike="noStrike">
                          <a:solidFill>
                            <a:schemeClr val="accent6">
                              <a:lumMod val="75000"/>
                            </a:schemeClr>
                          </a:solidFill>
                          <a:effectLst/>
                        </a:rPr>
                        <a:t>Caregivers re-request referral for EHCP assessment by school</a:t>
                      </a:r>
                      <a:endParaRPr lang="en-GB" sz="1000" b="1" i="0" u="none" strike="noStrike">
                        <a:solidFill>
                          <a:schemeClr val="accent6">
                            <a:lumMod val="75000"/>
                          </a:schemeClr>
                        </a:solidFill>
                        <a:effectLst/>
                        <a:latin typeface="Calibri" panose="020F0502020204030204" pitchFamily="34" charset="0"/>
                      </a:endParaRPr>
                    </a:p>
                  </a:txBody>
                  <a:tcPr marL="6627" marR="6627" marT="6627" marB="0"/>
                </a:tc>
                <a:tc>
                  <a:txBody>
                    <a:bodyPr/>
                    <a:lstStyle/>
                    <a:p>
                      <a:pPr algn="l" fontAlgn="ctr"/>
                      <a:endParaRPr lang="en-GB" sz="1000" b="0" i="0" u="none" strike="noStrike">
                        <a:solidFill>
                          <a:srgbClr val="000000"/>
                        </a:solidFill>
                        <a:effectLst/>
                        <a:latin typeface="Calibri" panose="020F0502020204030204" pitchFamily="34" charset="0"/>
                      </a:endParaRPr>
                    </a:p>
                  </a:txBody>
                  <a:tcPr marL="6627" marR="6627" marT="6627" marB="0">
                    <a:solidFill>
                      <a:schemeClr val="bg1"/>
                    </a:solidFill>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627" marR="6627" marT="6627" marB="0">
                    <a:solidFill>
                      <a:schemeClr val="bg1"/>
                    </a:solidFill>
                  </a:tcPr>
                </a:tc>
                <a:extLst>
                  <a:ext uri="{0D108BD9-81ED-4DB2-BD59-A6C34878D82A}">
                    <a16:rowId xmlns:a16="http://schemas.microsoft.com/office/drawing/2014/main" val="1708321026"/>
                  </a:ext>
                </a:extLst>
              </a:tr>
            </a:tbl>
          </a:graphicData>
        </a:graphic>
      </p:graphicFrame>
      <p:sp>
        <p:nvSpPr>
          <p:cNvPr id="2" name="TextBox 1">
            <a:extLst>
              <a:ext uri="{FF2B5EF4-FFF2-40B4-BE49-F238E27FC236}">
                <a16:creationId xmlns:a16="http://schemas.microsoft.com/office/drawing/2014/main" id="{FFCF8AFC-1B7F-43AB-9E25-04DE5E456536}"/>
              </a:ext>
            </a:extLst>
          </p:cNvPr>
          <p:cNvSpPr txBox="1"/>
          <p:nvPr/>
        </p:nvSpPr>
        <p:spPr>
          <a:xfrm>
            <a:off x="-2381" y="10477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Viv</a:t>
            </a:r>
            <a:endParaRPr lang="en-US"/>
          </a:p>
        </p:txBody>
      </p:sp>
    </p:spTree>
    <p:extLst>
      <p:ext uri="{BB962C8B-B14F-4D97-AF65-F5344CB8AC3E}">
        <p14:creationId xmlns:p14="http://schemas.microsoft.com/office/powerpoint/2010/main" val="206306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E22AED0-8E89-4E46-8F1F-F6E18D76977D}"/>
              </a:ext>
            </a:extLst>
          </p:cNvPr>
          <p:cNvGraphicFramePr>
            <a:graphicFrameLocks noGrp="1"/>
          </p:cNvGraphicFramePr>
          <p:nvPr>
            <p:extLst>
              <p:ext uri="{D42A27DB-BD31-4B8C-83A1-F6EECF244321}">
                <p14:modId xmlns:p14="http://schemas.microsoft.com/office/powerpoint/2010/main" val="4214676407"/>
              </p:ext>
            </p:extLst>
          </p:nvPr>
        </p:nvGraphicFramePr>
        <p:xfrm>
          <a:off x="459287" y="219205"/>
          <a:ext cx="11438156" cy="7048395"/>
        </p:xfrm>
        <a:graphic>
          <a:graphicData uri="http://schemas.openxmlformats.org/drawingml/2006/table">
            <a:tbl>
              <a:tblPr firstRow="1" bandRow="1">
                <a:tableStyleId>{5C22544A-7EE6-4342-B048-85BDC9FD1C3A}</a:tableStyleId>
              </a:tblPr>
              <a:tblGrid>
                <a:gridCol w="2859539">
                  <a:extLst>
                    <a:ext uri="{9D8B030D-6E8A-4147-A177-3AD203B41FA5}">
                      <a16:colId xmlns:a16="http://schemas.microsoft.com/office/drawing/2014/main" val="805049948"/>
                    </a:ext>
                  </a:extLst>
                </a:gridCol>
                <a:gridCol w="2859539">
                  <a:extLst>
                    <a:ext uri="{9D8B030D-6E8A-4147-A177-3AD203B41FA5}">
                      <a16:colId xmlns:a16="http://schemas.microsoft.com/office/drawing/2014/main" val="2585035192"/>
                    </a:ext>
                  </a:extLst>
                </a:gridCol>
                <a:gridCol w="2859539">
                  <a:extLst>
                    <a:ext uri="{9D8B030D-6E8A-4147-A177-3AD203B41FA5}">
                      <a16:colId xmlns:a16="http://schemas.microsoft.com/office/drawing/2014/main" val="286274404"/>
                    </a:ext>
                  </a:extLst>
                </a:gridCol>
                <a:gridCol w="2859539">
                  <a:extLst>
                    <a:ext uri="{9D8B030D-6E8A-4147-A177-3AD203B41FA5}">
                      <a16:colId xmlns:a16="http://schemas.microsoft.com/office/drawing/2014/main" val="2582129698"/>
                    </a:ext>
                  </a:extLst>
                </a:gridCol>
              </a:tblGrid>
              <a:tr h="739035">
                <a:tc>
                  <a:txBody>
                    <a:bodyPr/>
                    <a:lstStyle/>
                    <a:p>
                      <a:pPr lvl="0">
                        <a:buNone/>
                      </a:pPr>
                      <a:r>
                        <a:rPr lang="en-GB" sz="1800" b="1" i="0" u="none" strike="noStrike" noProof="0">
                          <a:latin typeface="Calibri"/>
                        </a:rPr>
                        <a:t>Inadequate SEND support</a:t>
                      </a:r>
                      <a:endParaRPr lang="en-US" b="1"/>
                    </a:p>
                  </a:txBody>
                  <a:tcPr/>
                </a:tc>
                <a:tc>
                  <a:txBody>
                    <a:bodyPr/>
                    <a:lstStyle/>
                    <a:p>
                      <a:pPr lvl="0">
                        <a:buNone/>
                      </a:pPr>
                      <a:r>
                        <a:rPr lang="en-GB" sz="1800" b="1" i="0" u="none" strike="noStrike" noProof="0">
                          <a:latin typeface="Calibri"/>
                        </a:rPr>
                        <a:t>Psychological impact</a:t>
                      </a:r>
                      <a:endParaRPr lang="en-US" b="1"/>
                    </a:p>
                  </a:txBody>
                  <a:tcPr/>
                </a:tc>
                <a:tc>
                  <a:txBody>
                    <a:bodyPr/>
                    <a:lstStyle/>
                    <a:p>
                      <a:pPr lvl="0">
                        <a:buNone/>
                      </a:pPr>
                      <a:r>
                        <a:rPr lang="en-GB" sz="1800" b="1" i="0" u="none" strike="noStrike" noProof="0"/>
                        <a:t>Health imposed barriers to diagnoses</a:t>
                      </a:r>
                      <a:endParaRPr lang="en-GB" sz="1800" b="0" i="0" u="none" strike="noStrike" noProof="0"/>
                    </a:p>
                  </a:txBody>
                  <a:tcPr/>
                </a:tc>
                <a:tc>
                  <a:txBody>
                    <a:bodyPr/>
                    <a:lstStyle/>
                    <a:p>
                      <a:pPr lvl="0">
                        <a:buNone/>
                      </a:pPr>
                      <a:r>
                        <a:rPr lang="en-GB" sz="1800" b="1" i="0" u="none" strike="noStrike" noProof="0">
                          <a:latin typeface="Calibri"/>
                        </a:rPr>
                        <a:t>Effective support</a:t>
                      </a:r>
                      <a:endParaRPr lang="en-GB" sz="1800" b="0" i="0" u="none" strike="noStrike" noProof="0">
                        <a:latin typeface="Calibri"/>
                      </a:endParaRPr>
                    </a:p>
                  </a:txBody>
                  <a:tcPr/>
                </a:tc>
                <a:extLst>
                  <a:ext uri="{0D108BD9-81ED-4DB2-BD59-A6C34878D82A}">
                    <a16:rowId xmlns:a16="http://schemas.microsoft.com/office/drawing/2014/main" val="1643529388"/>
                  </a:ext>
                </a:extLst>
              </a:tr>
              <a:tr h="616683">
                <a:tc>
                  <a:txBody>
                    <a:bodyPr/>
                    <a:lstStyle/>
                    <a:p>
                      <a:pPr lvl="0">
                        <a:buNone/>
                      </a:pPr>
                      <a:r>
                        <a:rPr lang="en-GB" sz="1800" b="0" i="0" u="none" strike="noStrike" noProof="0" dirty="0">
                          <a:latin typeface="Calibri"/>
                        </a:rPr>
                        <a:t>'They didn't put any support in place; they didn't put any time-out breaks in place, no sensory support in place. So, he was dumped into a classroom with 30-odd, it went downhill </a:t>
                      </a:r>
                      <a:r>
                        <a:rPr lang="en-GB" sz="1800" b="0" i="0" u="none" strike="noStrike" noProof="0">
                          <a:latin typeface="Calibri"/>
                        </a:rPr>
                        <a:t>drastically' (Sadie).</a:t>
                      </a:r>
                    </a:p>
                  </a:txBody>
                  <a:tcPr/>
                </a:tc>
                <a:tc>
                  <a:txBody>
                    <a:bodyPr/>
                    <a:lstStyle/>
                    <a:p>
                      <a:pPr lvl="0">
                        <a:buNone/>
                      </a:pPr>
                      <a:r>
                        <a:rPr lang="en-GB" sz="1800" b="0" i="0" u="none" strike="noStrike" noProof="0" dirty="0">
                          <a:latin typeface="Calibri"/>
                        </a:rPr>
                        <a:t> He was saying things like “I want to live in heaven where I can be away from all the nastiness in school.” He was in pieces, it was </a:t>
                      </a:r>
                      <a:r>
                        <a:rPr lang="en-GB" sz="1800" b="0" i="0" u="none" strike="noStrike" noProof="0">
                          <a:latin typeface="Calibri"/>
                        </a:rPr>
                        <a:t>dreadful' (Sadie).</a:t>
                      </a:r>
                    </a:p>
                  </a:txBody>
                  <a:tcPr/>
                </a:tc>
                <a:tc>
                  <a:txBody>
                    <a:bodyPr/>
                    <a:lstStyle/>
                    <a:p>
                      <a:pPr lvl="0">
                        <a:buNone/>
                      </a:pPr>
                      <a:r>
                        <a:rPr lang="en-GB" sz="1800" b="0" i="0" u="none" strike="noStrike" noProof="0">
                          <a:latin typeface="Calibri"/>
                        </a:rPr>
                        <a:t>'You can't get into CYPS unless referred from CAMHS. You don't just get that it's not automatic because they kept saying, “he's too young” (Olwen).</a:t>
                      </a:r>
                      <a:endParaRPr lang="en-GB"/>
                    </a:p>
                  </a:txBody>
                  <a:tcPr/>
                </a:tc>
                <a:tc rowSpan="2">
                  <a:txBody>
                    <a:bodyPr/>
                    <a:lstStyle/>
                    <a:p>
                      <a:pPr lvl="0">
                        <a:buNone/>
                      </a:pPr>
                      <a:r>
                        <a:rPr lang="en-GB" sz="1800" b="0" i="0" u="none" strike="noStrike" noProof="0" dirty="0">
                          <a:latin typeface="Calibri"/>
                        </a:rPr>
                        <a:t> 'They were fantastic. I had a good relationship with his teacher. We spoke quite regularly because I picked him up from school… His teacher was also the SEND coordinator, so that was helpful and we </a:t>
                      </a:r>
                      <a:r>
                        <a:rPr lang="en-GB" sz="1800" b="0" i="0" u="none" strike="noStrike" noProof="0">
                          <a:latin typeface="Calibri"/>
                        </a:rPr>
                        <a:t>just had an eye on it' (Sadie).</a:t>
                      </a:r>
                    </a:p>
                    <a:p>
                      <a:pPr lvl="0">
                        <a:buNone/>
                      </a:pPr>
                      <a:r>
                        <a:rPr lang="en-GB" sz="1800" b="0" i="0" u="none" strike="noStrike" noProof="0">
                          <a:latin typeface="Calibri"/>
                        </a:rPr>
                        <a:t>Reflecting on the infant school.</a:t>
                      </a:r>
                      <a:endParaRPr lang="en-GB" sz="1800" b="0" i="0" u="none" strike="noStrike" noProof="0" dirty="0">
                        <a:latin typeface="Calibri"/>
                      </a:endParaRPr>
                    </a:p>
                  </a:txBody>
                  <a:tcPr/>
                </a:tc>
                <a:extLst>
                  <a:ext uri="{0D108BD9-81ED-4DB2-BD59-A6C34878D82A}">
                    <a16:rowId xmlns:a16="http://schemas.microsoft.com/office/drawing/2014/main" val="593364328"/>
                  </a:ext>
                </a:extLst>
              </a:tr>
              <a:tr h="635371">
                <a:tc>
                  <a:txBody>
                    <a:bodyPr/>
                    <a:lstStyle/>
                    <a:p>
                      <a:pPr lvl="0">
                        <a:buNone/>
                      </a:pPr>
                      <a:r>
                        <a:rPr lang="en-GB" sz="1800" b="0" i="0" u="none" strike="noStrike" noProof="0" dirty="0">
                          <a:latin typeface="Calibri"/>
                        </a:rPr>
                        <a:t> 'If you're going to lock him up in a room, well, he'll just </a:t>
                      </a:r>
                      <a:r>
                        <a:rPr lang="en-GB" sz="1800" b="0" i="0" u="none" strike="noStrike" noProof="0">
                          <a:latin typeface="Calibri"/>
                        </a:rPr>
                        <a:t>be like a crazed animal' (Olwen).</a:t>
                      </a:r>
                      <a:endParaRPr lang="en-US"/>
                    </a:p>
                  </a:txBody>
                  <a:tcPr/>
                </a:tc>
                <a:tc>
                  <a:txBody>
                    <a:bodyPr/>
                    <a:lstStyle/>
                    <a:p>
                      <a:pPr lvl="0">
                        <a:buNone/>
                      </a:pPr>
                      <a:r>
                        <a:rPr lang="en-GB" sz="1800" b="0" i="0" u="none" strike="noStrike" noProof="0" dirty="0">
                          <a:latin typeface="Calibri"/>
                        </a:rPr>
                        <a:t> 'He was saying things like he didn't want to be here. He didn't fit in. Nobody liked him; he had no </a:t>
                      </a:r>
                      <a:r>
                        <a:rPr lang="en-GB" sz="1800" b="0" i="0" u="none" strike="noStrike" noProof="0">
                          <a:latin typeface="Calibri"/>
                        </a:rPr>
                        <a:t>friends' (Viv).</a:t>
                      </a:r>
                      <a:endParaRPr lang="en-US"/>
                    </a:p>
                  </a:txBody>
                  <a:tcPr/>
                </a:tc>
                <a:tc>
                  <a:txBody>
                    <a:bodyPr/>
                    <a:lstStyle/>
                    <a:p>
                      <a:pPr lvl="0">
                        <a:buNone/>
                      </a:pPr>
                      <a:r>
                        <a:rPr lang="en-GB" sz="1800" b="0" i="0" u="none" strike="noStrike" noProof="0">
                          <a:latin typeface="Calibri"/>
                        </a:rPr>
                        <a:t>'When he was three and a half we were told there were no concerns' (Viv).</a:t>
                      </a:r>
                      <a:endParaRPr lang="en-US"/>
                    </a:p>
                  </a:txBody>
                  <a:tcPr/>
                </a:tc>
                <a:tc vMerge="1">
                  <a:txBody>
                    <a:bodyPr/>
                    <a:lstStyle/>
                    <a:p>
                      <a:endParaRPr lang="en-US"/>
                    </a:p>
                  </a:txBody>
                  <a:tcPr/>
                </a:tc>
                <a:extLst>
                  <a:ext uri="{0D108BD9-81ED-4DB2-BD59-A6C34878D82A}">
                    <a16:rowId xmlns:a16="http://schemas.microsoft.com/office/drawing/2014/main" val="2957303400"/>
                  </a:ext>
                </a:extLst>
              </a:tr>
              <a:tr h="616683">
                <a:tc>
                  <a:txBody>
                    <a:bodyPr/>
                    <a:lstStyle/>
                    <a:p>
                      <a:pPr lvl="0">
                        <a:buNone/>
                      </a:pPr>
                      <a:r>
                        <a:rPr lang="en-GB" sz="1800" b="0" i="0" u="none" strike="noStrike" noProof="0">
                          <a:latin typeface="Calibri"/>
                        </a:rPr>
                        <a:t>'They were </a:t>
                      </a:r>
                      <a:r>
                        <a:rPr lang="en-GB" sz="1800" b="0" i="0" u="none" strike="noStrike" noProof="0" dirty="0">
                          <a:latin typeface="Calibri"/>
                        </a:rPr>
                        <a:t>trying to push for her to only to attend for half a day, because of a lack of lunchtime facilities to support her to eat' (Justice). </a:t>
                      </a:r>
                    </a:p>
                  </a:txBody>
                  <a:tcPr/>
                </a:tc>
                <a:tc>
                  <a:txBody>
                    <a:bodyPr/>
                    <a:lstStyle/>
                    <a:p>
                      <a:pPr lvl="0">
                        <a:buNone/>
                      </a:pPr>
                      <a:r>
                        <a:rPr lang="en-GB" sz="1800" b="0" i="0" u="none" strike="noStrike" noProof="0" dirty="0">
                          <a:latin typeface="Calibri"/>
                        </a:rPr>
                        <a:t>'You can see the anxiety, when your son says he wants to die that is hard to </a:t>
                      </a:r>
                      <a:r>
                        <a:rPr lang="en-GB" sz="1800" b="0" i="0" u="none" strike="noStrike" noProof="0">
                          <a:latin typeface="Calibri"/>
                        </a:rPr>
                        <a:t>listen to'</a:t>
                      </a:r>
                      <a:r>
                        <a:rPr lang="en-GB" sz="1800" b="0" i="0" u="none" strike="noStrike" noProof="0" dirty="0">
                          <a:latin typeface="Calibri"/>
                        </a:rPr>
                        <a:t> (Olwen).</a:t>
                      </a:r>
                      <a:endParaRPr lang="en-US" dirty="0"/>
                    </a:p>
                  </a:txBody>
                  <a:tcPr/>
                </a:tc>
                <a:tc>
                  <a:txBody>
                    <a:bodyPr/>
                    <a:lstStyle/>
                    <a:p>
                      <a:pPr lvl="0">
                        <a:buNone/>
                      </a:pPr>
                      <a:r>
                        <a:rPr lang="en-GB" sz="1800" b="0" i="0" u="none" strike="noStrike" noProof="0">
                          <a:latin typeface="Calibri"/>
                        </a:rPr>
                        <a:t>'You need experts to diagnose children quicker. We had to pressure them; if she had been diagnosed earlier then she would have got that support, she could have gone to a specialist school' (Justice).</a:t>
                      </a:r>
                      <a:endParaRPr lang="en-US"/>
                    </a:p>
                  </a:txBody>
                  <a:tcPr/>
                </a:tc>
                <a:tc>
                  <a:txBody>
                    <a:bodyPr/>
                    <a:lstStyle/>
                    <a:p>
                      <a:pPr lvl="0">
                        <a:buNone/>
                      </a:pPr>
                      <a:r>
                        <a:rPr lang="en-GB" sz="1800" b="0" i="0" u="none" strike="noStrike" noProof="0">
                          <a:latin typeface="Calibri"/>
                        </a:rPr>
                        <a:t> 'This school [alternative </a:t>
                      </a:r>
                      <a:r>
                        <a:rPr lang="en-GB" sz="1800" b="0" i="0" u="none" strike="noStrike" noProof="0" dirty="0">
                          <a:latin typeface="Calibri"/>
                        </a:rPr>
                        <a:t>provision] takes children more as an individual. Because all the children in here all have different issues (Viv).'</a:t>
                      </a:r>
                      <a:endParaRPr lang="en-US" dirty="0"/>
                    </a:p>
                  </a:txBody>
                  <a:tcPr/>
                </a:tc>
                <a:extLst>
                  <a:ext uri="{0D108BD9-81ED-4DB2-BD59-A6C34878D82A}">
                    <a16:rowId xmlns:a16="http://schemas.microsoft.com/office/drawing/2014/main" val="448388171"/>
                  </a:ext>
                </a:extLst>
              </a:tr>
            </a:tbl>
          </a:graphicData>
        </a:graphic>
      </p:graphicFrame>
    </p:spTree>
    <p:extLst>
      <p:ext uri="{BB962C8B-B14F-4D97-AF65-F5344CB8AC3E}">
        <p14:creationId xmlns:p14="http://schemas.microsoft.com/office/powerpoint/2010/main" val="4089782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26DE82-0476-4842-AE78-E36036460089}"/>
              </a:ext>
            </a:extLst>
          </p:cNvPr>
          <p:cNvSpPr>
            <a:spLocks noGrp="1"/>
          </p:cNvSpPr>
          <p:nvPr>
            <p:ph type="title"/>
          </p:nvPr>
        </p:nvSpPr>
        <p:spPr>
          <a:xfrm>
            <a:off x="624965" y="214613"/>
            <a:ext cx="10199443" cy="991687"/>
          </a:xfrm>
        </p:spPr>
        <p:txBody>
          <a:bodyPr>
            <a:normAutofit fontScale="90000"/>
          </a:bodyPr>
          <a:lstStyle/>
          <a:p>
            <a:r>
              <a:rPr lang="en-US" sz="3600" b="1">
                <a:ea typeface="+mj-lt"/>
                <a:cs typeface="+mj-lt"/>
              </a:rPr>
              <a:t>Findings</a:t>
            </a:r>
            <a:br>
              <a:rPr lang="en-US" sz="2500" dirty="0">
                <a:cs typeface="Calibri Light"/>
              </a:rPr>
            </a:br>
            <a:br>
              <a:rPr lang="en-US" sz="2500" dirty="0">
                <a:cs typeface="Calibri Light"/>
              </a:rPr>
            </a:br>
            <a:endParaRPr lang="en-US" sz="2500">
              <a:cs typeface="Calibri Light"/>
            </a:endParaRP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3DFF104-5379-4C9D-8D02-89BF195C6398}"/>
              </a:ext>
            </a:extLst>
          </p:cNvPr>
          <p:cNvSpPr>
            <a:spLocks noGrp="1"/>
          </p:cNvSpPr>
          <p:nvPr>
            <p:ph idx="1"/>
          </p:nvPr>
        </p:nvSpPr>
        <p:spPr>
          <a:xfrm>
            <a:off x="624966" y="1068915"/>
            <a:ext cx="10199442" cy="4832800"/>
          </a:xfrm>
        </p:spPr>
        <p:txBody>
          <a:bodyPr vert="horz" lIns="91440" tIns="45720" rIns="91440" bIns="45720" rtlCol="0" anchor="t">
            <a:noAutofit/>
          </a:bodyPr>
          <a:lstStyle/>
          <a:p>
            <a:pPr marL="0" indent="0">
              <a:buNone/>
            </a:pPr>
            <a:r>
              <a:rPr lang="en-GB" sz="2200" dirty="0">
                <a:ea typeface="+mn-lt"/>
                <a:cs typeface="+mn-lt"/>
              </a:rPr>
              <a:t>The CAFA (2014) created a statutory duty for the involvement of caregivers in decisions that affect their children. Supporting caregivers via early identification, high quality provision, decision-making, choice and control, and agency collaboration are explicit in the (DfE and DoH, 2015) code. However, the findings from this study suggest that the caregivers met barriers to gaining prompt assessment and identification of SEND across </a:t>
            </a:r>
            <a:r>
              <a:rPr lang="en-GB" sz="2200">
                <a:ea typeface="+mn-lt"/>
                <a:cs typeface="+mn-lt"/>
              </a:rPr>
              <a:t>education and health.</a:t>
            </a:r>
            <a:endParaRPr lang="en-US"/>
          </a:p>
          <a:p>
            <a:pPr marL="0" indent="0">
              <a:buNone/>
            </a:pPr>
            <a:endParaRPr lang="en-GB" sz="2200" dirty="0">
              <a:ea typeface="+mn-lt"/>
              <a:cs typeface="+mn-lt"/>
            </a:endParaRPr>
          </a:p>
          <a:p>
            <a:pPr marL="0" indent="0">
              <a:buNone/>
            </a:pPr>
            <a:r>
              <a:rPr lang="en-GB" sz="2200">
                <a:ea typeface="+mn-lt"/>
                <a:cs typeface="+mn-lt"/>
              </a:rPr>
              <a:t>The onus fell on the caregivers to advocate for effective support from schools. A lack of prompt diagnoses and effective school support is detrimental to the emotional and physical health of both children and caregivers. </a:t>
            </a:r>
            <a:endParaRPr lang="en-US">
              <a:ea typeface="+mn-lt"/>
              <a:cs typeface="+mn-lt"/>
            </a:endParaRPr>
          </a:p>
          <a:p>
            <a:pPr marL="0" indent="0">
              <a:buNone/>
            </a:pPr>
            <a:endParaRPr lang="en-GB" sz="2200" dirty="0">
              <a:ea typeface="+mn-lt"/>
              <a:cs typeface="+mn-lt"/>
            </a:endParaRPr>
          </a:p>
          <a:p>
            <a:pPr marL="0" indent="0">
              <a:buNone/>
            </a:pPr>
            <a:r>
              <a:rPr lang="en-GB" sz="2200">
                <a:ea typeface="+mn-lt"/>
                <a:cs typeface="+mn-lt"/>
              </a:rPr>
              <a:t>Training is needed to ensure thresholds for education, health and care needs assessments are understood, alongside evidence-based approaches to support children with SEND. </a:t>
            </a:r>
            <a:endParaRPr lang="en-US">
              <a:ea typeface="+mn-lt"/>
              <a:cs typeface="+mn-lt"/>
            </a:endParaRPr>
          </a:p>
          <a:p>
            <a:pPr marL="0" indent="0">
              <a:buNone/>
            </a:pPr>
            <a:endParaRPr lang="en-GB" sz="2200" dirty="0">
              <a:cs typeface="Calibri"/>
            </a:endParaRPr>
          </a:p>
        </p:txBody>
      </p:sp>
    </p:spTree>
    <p:extLst>
      <p:ext uri="{BB962C8B-B14F-4D97-AF65-F5344CB8AC3E}">
        <p14:creationId xmlns:p14="http://schemas.microsoft.com/office/powerpoint/2010/main" val="41102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20D05-DE47-4B22-99FD-824E4641D60A}"/>
              </a:ext>
            </a:extLst>
          </p:cNvPr>
          <p:cNvSpPr>
            <a:spLocks noGrp="1"/>
          </p:cNvSpPr>
          <p:nvPr>
            <p:ph type="title"/>
          </p:nvPr>
        </p:nvSpPr>
        <p:spPr>
          <a:xfrm>
            <a:off x="1428019" y="960109"/>
            <a:ext cx="9357865" cy="1041901"/>
          </a:xfrm>
        </p:spPr>
        <p:txBody>
          <a:bodyPr>
            <a:normAutofit/>
          </a:bodyPr>
          <a:lstStyle/>
          <a:p>
            <a:r>
              <a:rPr lang="en-US" sz="4000" b="1">
                <a:cs typeface="Calibri Light"/>
              </a:rPr>
              <a:t>Evidence base (sure.sunderland.ac.uk)</a:t>
            </a:r>
            <a:endParaRPr lang="en-US" sz="4000" b="1"/>
          </a:p>
        </p:txBody>
      </p:sp>
      <p:sp>
        <p:nvSpPr>
          <p:cNvPr id="3" name="Content Placeholder 2">
            <a:extLst>
              <a:ext uri="{FF2B5EF4-FFF2-40B4-BE49-F238E27FC236}">
                <a16:creationId xmlns:a16="http://schemas.microsoft.com/office/drawing/2014/main" id="{7CC2FE09-ADB3-4BD9-BB47-5035F11970A4}"/>
              </a:ext>
            </a:extLst>
          </p:cNvPr>
          <p:cNvSpPr>
            <a:spLocks noGrp="1"/>
          </p:cNvSpPr>
          <p:nvPr>
            <p:ph sz="half" idx="1"/>
          </p:nvPr>
        </p:nvSpPr>
        <p:spPr>
          <a:xfrm>
            <a:off x="1022810" y="2339966"/>
            <a:ext cx="4913170" cy="3461967"/>
          </a:xfrm>
        </p:spPr>
        <p:txBody>
          <a:bodyPr vert="horz" lIns="91440" tIns="45720" rIns="91440" bIns="45720" rtlCol="0" anchor="t">
            <a:noAutofit/>
          </a:bodyPr>
          <a:lstStyle/>
          <a:p>
            <a:r>
              <a:rPr lang="en-US" sz="1400" baseline="30000" dirty="0">
                <a:ea typeface="+mn-lt"/>
                <a:cs typeface="+mn-lt"/>
              </a:rPr>
              <a:t>1</a:t>
            </a:r>
            <a:r>
              <a:rPr lang="en-US" sz="1400" dirty="0">
                <a:ea typeface="+mn-lt"/>
                <a:cs typeface="+mn-lt"/>
              </a:rPr>
              <a:t>Martin-Denham, S. (2020a) The enablers and barriers to successful managed moves: The voice of children, caregivers </a:t>
            </a:r>
            <a:r>
              <a:rPr lang="en-US" sz="1400">
                <a:ea typeface="+mn-lt"/>
                <a:cs typeface="+mn-lt"/>
              </a:rPr>
              <a:t>and professionals </a:t>
            </a:r>
            <a:r>
              <a:rPr lang="en-US" sz="1400" dirty="0">
                <a:ea typeface="+mn-lt"/>
                <a:cs typeface="+mn-lt"/>
                <a:hlinkClick r:id="rId2"/>
              </a:rPr>
              <a:t>https://sure.sunderland.ac.uk/id/eprint/11942/</a:t>
            </a:r>
            <a:r>
              <a:rPr lang="en-US" sz="1400" dirty="0">
                <a:ea typeface="+mn-lt"/>
                <a:cs typeface="+mn-lt"/>
              </a:rPr>
              <a:t> </a:t>
            </a:r>
          </a:p>
          <a:p>
            <a:r>
              <a:rPr lang="en-US" sz="1400" baseline="30000" dirty="0">
                <a:ea typeface="+mn-lt"/>
                <a:cs typeface="+mn-lt"/>
              </a:rPr>
              <a:t>2</a:t>
            </a:r>
            <a:r>
              <a:rPr lang="en-US" sz="1400" dirty="0">
                <a:ea typeface="+mn-lt"/>
                <a:cs typeface="+mn-lt"/>
              </a:rPr>
              <a:t>Martin-Denham, S. (2020b) An investigation into the perceived enablers and barriers to mainstream schooling: The voices of children excluded from school, their caregivers and professionals </a:t>
            </a:r>
            <a:r>
              <a:rPr lang="en-US" sz="1400" dirty="0">
                <a:ea typeface="+mn-lt"/>
                <a:cs typeface="+mn-lt"/>
                <a:hlinkClick r:id="rId3"/>
              </a:rPr>
              <a:t>https://sure.sunderland.ac.uk/id/eprint/11941/</a:t>
            </a:r>
            <a:r>
              <a:rPr lang="en-US" sz="1400" dirty="0">
                <a:ea typeface="+mn-lt"/>
                <a:cs typeface="+mn-lt"/>
              </a:rPr>
              <a:t> </a:t>
            </a:r>
          </a:p>
          <a:p>
            <a:r>
              <a:rPr lang="en-US" sz="1400" baseline="30000" dirty="0">
                <a:ea typeface="+mn-lt"/>
                <a:cs typeface="+mn-lt"/>
              </a:rPr>
              <a:t>3</a:t>
            </a:r>
            <a:r>
              <a:rPr lang="en-US" sz="1400" dirty="0">
                <a:ea typeface="+mn-lt"/>
                <a:cs typeface="+mn-lt"/>
              </a:rPr>
              <a:t>Martin-Denham, S. (2020c) A review of school exclusion on the mental health, well-being of children and young people in the City of Sunderland </a:t>
            </a:r>
            <a:r>
              <a:rPr lang="en-US" sz="1400" dirty="0">
                <a:ea typeface="+mn-lt"/>
                <a:cs typeface="+mn-lt"/>
                <a:hlinkClick r:id="rId4"/>
              </a:rPr>
              <a:t>https://sure.sunderland.ac.uk/id/eprint/11940/</a:t>
            </a:r>
            <a:r>
              <a:rPr lang="en-US" sz="1400" dirty="0">
                <a:ea typeface="+mn-lt"/>
                <a:cs typeface="+mn-lt"/>
              </a:rPr>
              <a:t> </a:t>
            </a:r>
            <a:endParaRPr lang="en-US" sz="1400" dirty="0">
              <a:cs typeface="Calibri"/>
            </a:endParaRPr>
          </a:p>
          <a:p>
            <a:r>
              <a:rPr lang="en-US" sz="1400" baseline="30000" dirty="0">
                <a:cs typeface="Calibri"/>
              </a:rPr>
              <a:t>4</a:t>
            </a:r>
            <a:r>
              <a:rPr lang="en-US" sz="1400" dirty="0">
                <a:cs typeface="Calibri"/>
              </a:rPr>
              <a:t>Martin-Denham, S. and Donaghue, J. (2020) Impact and Measure of Adverse Childhood Experiences, Journal of Public Health </a:t>
            </a:r>
            <a:r>
              <a:rPr lang="en-US" sz="1400" dirty="0">
                <a:cs typeface="Calibri"/>
                <a:hlinkClick r:id="rId5"/>
              </a:rPr>
              <a:t>https://rdcu.be/b68MO</a:t>
            </a:r>
            <a:endParaRPr lang="en-US" sz="1400" dirty="0">
              <a:cs typeface="Calibri"/>
            </a:endParaRPr>
          </a:p>
          <a:p>
            <a:endParaRPr lang="en-US" sz="1100">
              <a:cs typeface="Calibri"/>
            </a:endParaRPr>
          </a:p>
        </p:txBody>
      </p:sp>
      <p:sp>
        <p:nvSpPr>
          <p:cNvPr id="4" name="Content Placeholder 3">
            <a:extLst>
              <a:ext uri="{FF2B5EF4-FFF2-40B4-BE49-F238E27FC236}">
                <a16:creationId xmlns:a16="http://schemas.microsoft.com/office/drawing/2014/main" id="{35013932-AC8B-41BA-A84B-EF2C13255322}"/>
              </a:ext>
            </a:extLst>
          </p:cNvPr>
          <p:cNvSpPr>
            <a:spLocks noGrp="1"/>
          </p:cNvSpPr>
          <p:nvPr>
            <p:ph sz="half" idx="2"/>
          </p:nvPr>
        </p:nvSpPr>
        <p:spPr>
          <a:xfrm>
            <a:off x="5933636" y="2339966"/>
            <a:ext cx="5228577" cy="3061429"/>
          </a:xfrm>
        </p:spPr>
        <p:txBody>
          <a:bodyPr vert="horz" lIns="91440" tIns="45720" rIns="91440" bIns="45720" rtlCol="0" anchor="t">
            <a:noAutofit/>
          </a:bodyPr>
          <a:lstStyle/>
          <a:p>
            <a:r>
              <a:rPr lang="en-US" sz="1400" baseline="30000" dirty="0">
                <a:ea typeface="+mn-lt"/>
                <a:cs typeface="+mn-lt"/>
              </a:rPr>
              <a:t>5</a:t>
            </a:r>
            <a:r>
              <a:rPr lang="en-US" sz="1400" dirty="0">
                <a:ea typeface="+mn-lt"/>
                <a:cs typeface="+mn-lt"/>
              </a:rPr>
              <a:t>Martin-Denham, S. (2021) School exclusion, substance misuse and use of weapons: An interpretative phenomenological analysis of interviews with children. (Accepted) Support for Learning.</a:t>
            </a:r>
          </a:p>
          <a:p>
            <a:r>
              <a:rPr lang="en-US" sz="1400" baseline="30000" dirty="0">
                <a:ea typeface="+mn-lt"/>
                <a:cs typeface="+mn-lt"/>
              </a:rPr>
              <a:t>6</a:t>
            </a:r>
            <a:r>
              <a:rPr lang="en-US" sz="1400" dirty="0">
                <a:ea typeface="+mn-lt"/>
                <a:cs typeface="+mn-lt"/>
              </a:rPr>
              <a:t>Martin-Denham, S. (2020) Riding the roller coaster of school exclusion coupled with drug misuse: The lived experience of caregivers. </a:t>
            </a:r>
            <a:r>
              <a:rPr lang="en-US" sz="1400" i="1" dirty="0">
                <a:ea typeface="+mn-lt"/>
                <a:cs typeface="+mn-lt"/>
              </a:rPr>
              <a:t>Emotional and </a:t>
            </a:r>
            <a:r>
              <a:rPr lang="en-US" sz="1400" i="1" dirty="0" err="1">
                <a:ea typeface="+mn-lt"/>
                <a:cs typeface="+mn-lt"/>
              </a:rPr>
              <a:t>Behavioural</a:t>
            </a:r>
            <a:r>
              <a:rPr lang="en-US" sz="1400" i="1" dirty="0">
                <a:ea typeface="+mn-lt"/>
                <a:cs typeface="+mn-lt"/>
              </a:rPr>
              <a:t> Difficulties</a:t>
            </a:r>
            <a:r>
              <a:rPr lang="en-US" sz="1400" dirty="0">
                <a:ea typeface="+mn-lt"/>
                <a:cs typeface="+mn-lt"/>
              </a:rPr>
              <a:t>. </a:t>
            </a:r>
            <a:r>
              <a:rPr lang="en-GB" sz="1400" dirty="0"/>
              <a:t>DOI: 10.1080/13632752.2020.1848985</a:t>
            </a:r>
            <a:endParaRPr lang="en-US" sz="1400" dirty="0">
              <a:ea typeface="+mn-lt"/>
              <a:cs typeface="+mn-lt"/>
            </a:endParaRPr>
          </a:p>
          <a:p>
            <a:r>
              <a:rPr lang="en-US" sz="1400" baseline="30000" dirty="0">
                <a:cs typeface="Calibri"/>
              </a:rPr>
              <a:t>7</a:t>
            </a:r>
            <a:r>
              <a:rPr lang="en-US" sz="1400" dirty="0">
                <a:cs typeface="Calibri"/>
              </a:rPr>
              <a:t>Martin-Denham, S. and Donaghue, J. (2020) Out of sight, out of mind? Managed moves in England.  Sunderland: University of Sunderland. </a:t>
            </a:r>
            <a:r>
              <a:rPr lang="en-US" sz="1400" dirty="0">
                <a:ea typeface="+mn-lt"/>
                <a:cs typeface="+mn-lt"/>
                <a:hlinkClick r:id="rId6"/>
              </a:rPr>
              <a:t>https://sure.sunderland.ac.uk/id/eprint/11883/</a:t>
            </a:r>
            <a:endParaRPr lang="en-US" sz="1400" dirty="0">
              <a:ea typeface="+mn-lt"/>
              <a:cs typeface="+mn-lt"/>
            </a:endParaRPr>
          </a:p>
          <a:p>
            <a:r>
              <a:rPr lang="en-US" sz="1400" baseline="30000" dirty="0">
                <a:cs typeface="Calibri"/>
              </a:rPr>
              <a:t>8</a:t>
            </a:r>
            <a:r>
              <a:rPr lang="en-US" sz="1400" dirty="0">
                <a:cs typeface="Calibri"/>
              </a:rPr>
              <a:t>Martin-Denham, S. and Donaghue, J. (2020) Excluded for no real reason. Sunderland: University of Sunderland. </a:t>
            </a:r>
            <a:r>
              <a:rPr lang="en-US" sz="1400" dirty="0">
                <a:ea typeface="+mn-lt"/>
                <a:cs typeface="+mn-lt"/>
                <a:hlinkClick r:id="rId7"/>
              </a:rPr>
              <a:t>https://sure.sunderland.ac.uk/id/eprint/11472/</a:t>
            </a:r>
            <a:endParaRPr lang="en-US" sz="1400" dirty="0">
              <a:ea typeface="+mn-lt"/>
              <a:cs typeface="+mn-lt"/>
            </a:endParaRPr>
          </a:p>
          <a:p>
            <a:r>
              <a:rPr lang="en-US" sz="1600" baseline="30000" dirty="0">
                <a:ea typeface="+mn-lt"/>
                <a:cs typeface="+mn-lt"/>
              </a:rPr>
              <a:t>9</a:t>
            </a:r>
            <a:r>
              <a:rPr lang="en-US" sz="1400" dirty="0">
                <a:ea typeface="+mn-lt"/>
                <a:cs typeface="+mn-lt"/>
              </a:rPr>
              <a:t>Martin-Denham, S. (2021) </a:t>
            </a:r>
            <a:r>
              <a:rPr lang="en-GB" sz="1400" dirty="0"/>
              <a:t>The road to school exclusion: An interpretative phenomenological analysis of interviews with parents of children with autism in the UK. (In review </a:t>
            </a:r>
            <a:r>
              <a:rPr lang="en-GB" sz="1400" i="1" dirty="0"/>
              <a:t>‘Support for Learning</a:t>
            </a:r>
            <a:r>
              <a:rPr lang="en-GB" sz="1400" dirty="0"/>
              <a:t>)</a:t>
            </a:r>
            <a:endParaRPr lang="en-US" sz="1400" dirty="0">
              <a:cs typeface="Calibri"/>
            </a:endParaRPr>
          </a:p>
          <a:p>
            <a:endParaRPr lang="en-US" sz="1100">
              <a:cs typeface="Calibri"/>
            </a:endParaRPr>
          </a:p>
          <a:p>
            <a:pPr marL="0" indent="0">
              <a:buNone/>
            </a:pPr>
            <a:endParaRPr lang="en-US" sz="1100">
              <a:cs typeface="Calibri"/>
            </a:endParaRPr>
          </a:p>
        </p:txBody>
      </p:sp>
      <p:pic>
        <p:nvPicPr>
          <p:cNvPr id="5" name="Picture 7" descr="A close up of a sign&#10;&#10;Description automatically generated">
            <a:extLst>
              <a:ext uri="{FF2B5EF4-FFF2-40B4-BE49-F238E27FC236}">
                <a16:creationId xmlns:a16="http://schemas.microsoft.com/office/drawing/2014/main" id="{47EDD272-1EA2-4851-88E7-2E09771C721E}"/>
              </a:ext>
            </a:extLst>
          </p:cNvPr>
          <p:cNvPicPr>
            <a:picLocks noChangeAspect="1"/>
          </p:cNvPicPr>
          <p:nvPr/>
        </p:nvPicPr>
        <p:blipFill>
          <a:blip r:embed="rId8"/>
          <a:stretch>
            <a:fillRect/>
          </a:stretch>
        </p:blipFill>
        <p:spPr>
          <a:xfrm>
            <a:off x="10725150" y="154781"/>
            <a:ext cx="1302544" cy="654844"/>
          </a:xfrm>
          <a:prstGeom prst="rect">
            <a:avLst/>
          </a:prstGeom>
        </p:spPr>
      </p:pic>
    </p:spTree>
    <p:extLst>
      <p:ext uri="{BB962C8B-B14F-4D97-AF65-F5344CB8AC3E}">
        <p14:creationId xmlns:p14="http://schemas.microsoft.com/office/powerpoint/2010/main" val="14730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C4136-186D-41B7-9AFA-C887A7B65DDB}"/>
              </a:ext>
            </a:extLst>
          </p:cNvPr>
          <p:cNvSpPr>
            <a:spLocks noGrp="1"/>
          </p:cNvSpPr>
          <p:nvPr>
            <p:ph type="title"/>
          </p:nvPr>
        </p:nvSpPr>
        <p:spPr>
          <a:xfrm>
            <a:off x="1913468" y="365125"/>
            <a:ext cx="9440332" cy="1325563"/>
          </a:xfrm>
        </p:spPr>
        <p:txBody>
          <a:bodyPr>
            <a:normAutofit fontScale="90000"/>
          </a:bodyPr>
          <a:lstStyle/>
          <a:p>
            <a:r>
              <a:rPr lang="en-US" sz="5400" b="1" dirty="0">
                <a:cs typeface="Calibri Light"/>
              </a:rPr>
              <a:t>Aims and objectives of the research: Funded by Together for Children</a:t>
            </a:r>
            <a:endParaRPr lang="en-US" sz="5400" b="1" dirty="0"/>
          </a:p>
        </p:txBody>
      </p:sp>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Bullseye">
            <a:extLst>
              <a:ext uri="{FF2B5EF4-FFF2-40B4-BE49-F238E27FC236}">
                <a16:creationId xmlns:a16="http://schemas.microsoft.com/office/drawing/2014/main" id="{563A01DF-7783-4A34-AA33-BCD9B05165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id="{628A72CB-D52B-4417-91CF-06BF7CE0935B}"/>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indent="0">
              <a:buNone/>
            </a:pPr>
            <a:r>
              <a:rPr lang="en-US" sz="2400" b="1">
                <a:cs typeface="Calibri" panose="020F0502020204030204"/>
              </a:rPr>
              <a:t>Aim:</a:t>
            </a:r>
            <a:r>
              <a:rPr lang="en-US" sz="2400">
                <a:cs typeface="Calibri" panose="020F0502020204030204"/>
              </a:rPr>
              <a:t> </a:t>
            </a:r>
            <a:r>
              <a:rPr lang="en-US" sz="2400">
                <a:ea typeface="+mn-lt"/>
                <a:cs typeface="+mn-lt"/>
              </a:rPr>
              <a:t>To investigate the factors that impact upon social and emotional wellbeing of children and young people from 3-16 years in Sunderland which may lead to exclusion from school.</a:t>
            </a:r>
          </a:p>
          <a:p>
            <a:pPr marL="0" indent="0">
              <a:buNone/>
            </a:pPr>
            <a:r>
              <a:rPr lang="en-US" sz="2400" b="1">
                <a:cs typeface="Calibri" panose="020F0502020204030204"/>
              </a:rPr>
              <a:t>Key objectives:</a:t>
            </a:r>
          </a:p>
          <a:p>
            <a:pPr marL="457200" indent="-457200"/>
            <a:r>
              <a:rPr lang="en-US" sz="2400">
                <a:ea typeface="+mn-lt"/>
                <a:cs typeface="+mn-lt"/>
              </a:rPr>
              <a:t>To elicit the perceptions and experiences of excluded children, their caregivers and professionals of the barriers and enablers to mainstream schooling</a:t>
            </a:r>
          </a:p>
          <a:p>
            <a:pPr marL="457200" indent="-457200"/>
            <a:r>
              <a:rPr lang="en-US" sz="2400">
                <a:ea typeface="+mn-lt"/>
                <a:cs typeface="+mn-lt"/>
              </a:rPr>
              <a:t>To determine if it is possible for children at risk of school exclusion to feel and be included while attending mainstream school</a:t>
            </a:r>
          </a:p>
          <a:p>
            <a:pPr marL="457200" indent="-457200"/>
            <a:r>
              <a:rPr lang="en-US" sz="2400">
                <a:ea typeface="+mn-lt"/>
                <a:cs typeface="+mn-lt"/>
              </a:rPr>
              <a:t>To establish the impact of school exclusion on the child and family</a:t>
            </a:r>
          </a:p>
          <a:p>
            <a:pPr marL="457200" indent="-457200"/>
            <a:r>
              <a:rPr lang="en-US" sz="2400">
                <a:ea typeface="+mn-lt"/>
                <a:cs typeface="+mn-lt"/>
              </a:rPr>
              <a:t>To determine the drivers for school exclusion</a:t>
            </a:r>
          </a:p>
        </p:txBody>
      </p:sp>
      <p:pic>
        <p:nvPicPr>
          <p:cNvPr id="4" name="Picture 7" descr="A close up of a sign&#10;&#10;Description automatically generated">
            <a:extLst>
              <a:ext uri="{FF2B5EF4-FFF2-40B4-BE49-F238E27FC236}">
                <a16:creationId xmlns:a16="http://schemas.microsoft.com/office/drawing/2014/main" id="{4DAC659F-91CA-4C99-8C23-3DE7F47615F5}"/>
              </a:ext>
            </a:extLst>
          </p:cNvPr>
          <p:cNvPicPr>
            <a:picLocks noChangeAspect="1"/>
          </p:cNvPicPr>
          <p:nvPr/>
        </p:nvPicPr>
        <p:blipFill>
          <a:blip r:embed="rId4"/>
          <a:stretch>
            <a:fillRect/>
          </a:stretch>
        </p:blipFill>
        <p:spPr>
          <a:xfrm>
            <a:off x="11121807" y="39959"/>
            <a:ext cx="1072901" cy="529584"/>
          </a:xfrm>
          <a:prstGeom prst="rect">
            <a:avLst/>
          </a:prstGeom>
        </p:spPr>
      </p:pic>
    </p:spTree>
    <p:extLst>
      <p:ext uri="{BB962C8B-B14F-4D97-AF65-F5344CB8AC3E}">
        <p14:creationId xmlns:p14="http://schemas.microsoft.com/office/powerpoint/2010/main" val="25561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3"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692069DF-7218-4E4B-AC46-DB4AB591B224}"/>
              </a:ext>
            </a:extLst>
          </p:cNvPr>
          <p:cNvSpPr txBox="1"/>
          <p:nvPr/>
        </p:nvSpPr>
        <p:spPr>
          <a:xfrm>
            <a:off x="966952" y="952500"/>
            <a:ext cx="3264806" cy="220031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200" b="1" kern="1200">
                <a:solidFill>
                  <a:srgbClr val="FFFFFF"/>
                </a:solidFill>
                <a:latin typeface="+mj-lt"/>
                <a:ea typeface="+mj-ea"/>
                <a:cs typeface="+mj-cs"/>
              </a:rPr>
              <a:t>Sample: Participant overview</a:t>
            </a:r>
          </a:p>
        </p:txBody>
      </p:sp>
      <p:sp>
        <p:nvSpPr>
          <p:cNvPr id="3" name="TextBox 2">
            <a:extLst>
              <a:ext uri="{FF2B5EF4-FFF2-40B4-BE49-F238E27FC236}">
                <a16:creationId xmlns:a16="http://schemas.microsoft.com/office/drawing/2014/main" id="{DFE18AF1-1D7D-4FDE-A388-59548B710563}"/>
              </a:ext>
            </a:extLst>
          </p:cNvPr>
          <p:cNvSpPr txBox="1"/>
          <p:nvPr/>
        </p:nvSpPr>
        <p:spPr>
          <a:xfrm>
            <a:off x="717423" y="3355130"/>
            <a:ext cx="4536688" cy="3280318"/>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a:lnSpc>
                <a:spcPct val="90000"/>
              </a:lnSpc>
              <a:spcAft>
                <a:spcPts val="600"/>
              </a:spcAft>
              <a:buFont typeface="Arial" panose="020B0604020202020204" pitchFamily="34" charset="0"/>
              <a:buChar char="•"/>
            </a:pPr>
            <a:r>
              <a:rPr lang="en-US" sz="2000"/>
              <a:t>174 children, caregivers and professionals interviewed. In addition, there were three advisory groups, 12 children, five professionals from health/support services and five education professionals.</a:t>
            </a:r>
            <a:endParaRPr lang="en-US" sz="2000">
              <a:cs typeface="Calibri"/>
            </a:endParaRPr>
          </a:p>
          <a:p>
            <a:pPr marL="285750" indent="-285750">
              <a:lnSpc>
                <a:spcPct val="90000"/>
              </a:lnSpc>
              <a:spcAft>
                <a:spcPts val="600"/>
              </a:spcAft>
              <a:buFont typeface="Arial" panose="020B0604020202020204" pitchFamily="34" charset="0"/>
              <a:buChar char="•"/>
            </a:pPr>
            <a:r>
              <a:rPr lang="en-US" sz="2000"/>
              <a:t>This is the most substantial piece of primary research carried out to date on the enablers and barriers to mainstream schooling for those at risk of school exclusion in England. </a:t>
            </a:r>
            <a:endParaRPr lang="en-US" sz="2000">
              <a:cs typeface="Calibri"/>
            </a:endParaRPr>
          </a:p>
        </p:txBody>
      </p:sp>
      <p:pic>
        <p:nvPicPr>
          <p:cNvPr id="6" name="Picture 7" descr="A close up of a sign&#10;&#10;Description automatically generated">
            <a:extLst>
              <a:ext uri="{FF2B5EF4-FFF2-40B4-BE49-F238E27FC236}">
                <a16:creationId xmlns:a16="http://schemas.microsoft.com/office/drawing/2014/main" id="{89931B70-9ADA-4658-9CCD-04570DEEEA72}"/>
              </a:ext>
            </a:extLst>
          </p:cNvPr>
          <p:cNvPicPr>
            <a:picLocks noChangeAspect="1"/>
          </p:cNvPicPr>
          <p:nvPr/>
        </p:nvPicPr>
        <p:blipFill>
          <a:blip r:embed="rId2"/>
          <a:stretch>
            <a:fillRect/>
          </a:stretch>
        </p:blipFill>
        <p:spPr>
          <a:xfrm>
            <a:off x="10725150" y="154781"/>
            <a:ext cx="1302544" cy="654844"/>
          </a:xfrm>
          <a:prstGeom prst="rect">
            <a:avLst/>
          </a:prstGeom>
        </p:spPr>
      </p:pic>
      <p:graphicFrame>
        <p:nvGraphicFramePr>
          <p:cNvPr id="8" name="Table 7">
            <a:extLst>
              <a:ext uri="{FF2B5EF4-FFF2-40B4-BE49-F238E27FC236}">
                <a16:creationId xmlns:a16="http://schemas.microsoft.com/office/drawing/2014/main" id="{A51F3440-655B-4843-82E5-0C1FBC317154}"/>
              </a:ext>
            </a:extLst>
          </p:cNvPr>
          <p:cNvGraphicFramePr>
            <a:graphicFrameLocks noGrp="1"/>
          </p:cNvGraphicFramePr>
          <p:nvPr>
            <p:extLst>
              <p:ext uri="{D42A27DB-BD31-4B8C-83A1-F6EECF244321}">
                <p14:modId xmlns:p14="http://schemas.microsoft.com/office/powerpoint/2010/main" val="980547417"/>
              </p:ext>
            </p:extLst>
          </p:nvPr>
        </p:nvGraphicFramePr>
        <p:xfrm>
          <a:off x="5651771" y="952500"/>
          <a:ext cx="5073422" cy="5180846"/>
        </p:xfrm>
        <a:graphic>
          <a:graphicData uri="http://schemas.openxmlformats.org/drawingml/2006/table">
            <a:tbl>
              <a:tblPr/>
              <a:tblGrid>
                <a:gridCol w="3131591">
                  <a:extLst>
                    <a:ext uri="{9D8B030D-6E8A-4147-A177-3AD203B41FA5}">
                      <a16:colId xmlns:a16="http://schemas.microsoft.com/office/drawing/2014/main" val="993846639"/>
                    </a:ext>
                  </a:extLst>
                </a:gridCol>
                <a:gridCol w="895348">
                  <a:extLst>
                    <a:ext uri="{9D8B030D-6E8A-4147-A177-3AD203B41FA5}">
                      <a16:colId xmlns:a16="http://schemas.microsoft.com/office/drawing/2014/main" val="1353269084"/>
                    </a:ext>
                  </a:extLst>
                </a:gridCol>
                <a:gridCol w="1046483">
                  <a:extLst>
                    <a:ext uri="{9D8B030D-6E8A-4147-A177-3AD203B41FA5}">
                      <a16:colId xmlns:a16="http://schemas.microsoft.com/office/drawing/2014/main" val="489427170"/>
                    </a:ext>
                  </a:extLst>
                </a:gridCol>
              </a:tblGrid>
              <a:tr h="268332">
                <a:tc>
                  <a:txBody>
                    <a:bodyPr/>
                    <a:lstStyle/>
                    <a:p>
                      <a:pPr algn="l" fontAlgn="b">
                        <a:spcBef>
                          <a:spcPts val="0"/>
                        </a:spcBef>
                        <a:spcAft>
                          <a:spcPts val="0"/>
                        </a:spcAft>
                      </a:pPr>
                      <a:r>
                        <a:rPr lang="en-GB" sz="1800" b="1" i="0" u="none" strike="noStrike">
                          <a:solidFill>
                            <a:srgbClr val="FFFFFF"/>
                          </a:solidFill>
                          <a:effectLst/>
                          <a:latin typeface="Calibri" panose="020F0502020204030204" pitchFamily="34" charset="0"/>
                        </a:rPr>
                        <a:t>Group</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rgbClr val="44546A"/>
                    </a:solidFill>
                  </a:tcPr>
                </a:tc>
                <a:tc>
                  <a:txBody>
                    <a:bodyPr/>
                    <a:lstStyle/>
                    <a:p>
                      <a:pPr algn="ctr" fontAlgn="b">
                        <a:spcBef>
                          <a:spcPts val="0"/>
                        </a:spcBef>
                        <a:spcAft>
                          <a:spcPts val="0"/>
                        </a:spcAft>
                      </a:pPr>
                      <a:r>
                        <a:rPr lang="en-GB" sz="1800" b="1" i="0" u="none" strike="noStrike">
                          <a:solidFill>
                            <a:srgbClr val="FFFFFF"/>
                          </a:solidFill>
                          <a:effectLst/>
                          <a:latin typeface="Calibri" panose="020F0502020204030204" pitchFamily="34" charset="0"/>
                        </a:rPr>
                        <a:t>Count</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rgbClr val="44546A"/>
                    </a:solidFill>
                  </a:tcPr>
                </a:tc>
                <a:tc>
                  <a:txBody>
                    <a:bodyPr/>
                    <a:lstStyle/>
                    <a:p>
                      <a:pPr algn="ctr" fontAlgn="b">
                        <a:spcBef>
                          <a:spcPts val="0"/>
                        </a:spcBef>
                        <a:spcAft>
                          <a:spcPts val="0"/>
                        </a:spcAft>
                      </a:pPr>
                      <a:r>
                        <a:rPr lang="en-GB" sz="1800" b="1" i="0" u="none" strike="noStrike">
                          <a:solidFill>
                            <a:srgbClr val="FFFFFF"/>
                          </a:solidFill>
                          <a:effectLst/>
                          <a:latin typeface="Calibri" panose="020F0502020204030204" pitchFamily="34" charset="0"/>
                        </a:rPr>
                        <a:t>Sample</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rgbClr val="44546A"/>
                    </a:solidFill>
                  </a:tcPr>
                </a:tc>
                <a:extLst>
                  <a:ext uri="{0D108BD9-81ED-4DB2-BD59-A6C34878D82A}">
                    <a16:rowId xmlns:a16="http://schemas.microsoft.com/office/drawing/2014/main" val="739061970"/>
                  </a:ext>
                </a:extLst>
              </a:tr>
              <a:tr h="265403">
                <a:tc>
                  <a:txBody>
                    <a:bodyPr/>
                    <a:lstStyle/>
                    <a:p>
                      <a:pPr algn="l" fontAlgn="b">
                        <a:spcBef>
                          <a:spcPts val="0"/>
                        </a:spcBef>
                        <a:spcAft>
                          <a:spcPts val="0"/>
                        </a:spcAft>
                      </a:pPr>
                      <a:r>
                        <a:rPr lang="en-GB" sz="1800" b="1" i="0" u="none" strike="noStrike">
                          <a:solidFill>
                            <a:srgbClr val="000000"/>
                          </a:solidFill>
                          <a:effectLst/>
                          <a:latin typeface="Calibri" panose="020F0502020204030204" pitchFamily="34" charset="0"/>
                        </a:rPr>
                        <a:t>Children</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tc>
                  <a:txBody>
                    <a:bodyPr/>
                    <a:lstStyle/>
                    <a:p>
                      <a:pPr algn="ctr" fontAlgn="b">
                        <a:spcBef>
                          <a:spcPts val="0"/>
                        </a:spcBef>
                        <a:spcAft>
                          <a:spcPts val="0"/>
                        </a:spcAft>
                      </a:pPr>
                      <a:r>
                        <a:rPr lang="en-GB" sz="1800" b="1" i="0" u="none" strike="noStrike">
                          <a:solidFill>
                            <a:srgbClr val="000000"/>
                          </a:solidFill>
                          <a:effectLst/>
                          <a:latin typeface="Calibri" panose="020F0502020204030204" pitchFamily="34" charset="0"/>
                        </a:rPr>
                        <a:t>55</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tc>
                  <a:txBody>
                    <a:bodyPr/>
                    <a:lstStyle/>
                    <a:p>
                      <a:pPr algn="ctr" fontAlgn="b">
                        <a:spcBef>
                          <a:spcPts val="0"/>
                        </a:spcBef>
                        <a:spcAft>
                          <a:spcPts val="0"/>
                        </a:spcAft>
                      </a:pPr>
                      <a:r>
                        <a:rPr lang="en-GB" sz="1800" b="1" i="0" u="none" strike="noStrike">
                          <a:solidFill>
                            <a:srgbClr val="000000"/>
                          </a:solidFill>
                          <a:effectLst/>
                          <a:latin typeface="Calibri" panose="020F0502020204030204" pitchFamily="34" charset="0"/>
                        </a:rPr>
                        <a:t>32%</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071682792"/>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KS1</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20</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11%</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2846663655"/>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KS2/3</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15</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9%</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4083589536"/>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KS4</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20</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11%</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1251482766"/>
                  </a:ext>
                </a:extLst>
              </a:tr>
              <a:tr h="268332">
                <a:tc>
                  <a:txBody>
                    <a:bodyPr/>
                    <a:lstStyle/>
                    <a:p>
                      <a:pPr algn="l" fontAlgn="b">
                        <a:spcBef>
                          <a:spcPts val="0"/>
                        </a:spcBef>
                        <a:spcAft>
                          <a:spcPts val="0"/>
                        </a:spcAft>
                      </a:pPr>
                      <a:r>
                        <a:rPr lang="en-GB" sz="1800" b="1" i="0" u="none" strike="noStrike">
                          <a:solidFill>
                            <a:srgbClr val="000000"/>
                          </a:solidFill>
                          <a:effectLst/>
                          <a:latin typeface="Calibri" panose="020F0502020204030204" pitchFamily="34" charset="0"/>
                        </a:rPr>
                        <a:t>Caregivers</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tc>
                  <a:txBody>
                    <a:bodyPr/>
                    <a:lstStyle/>
                    <a:p>
                      <a:pPr algn="ctr" fontAlgn="b">
                        <a:spcBef>
                          <a:spcPts val="0"/>
                        </a:spcBef>
                        <a:spcAft>
                          <a:spcPts val="0"/>
                        </a:spcAft>
                      </a:pPr>
                      <a:r>
                        <a:rPr lang="en-GB" sz="1800" b="1" i="0" u="none" strike="noStrike">
                          <a:solidFill>
                            <a:srgbClr val="000000"/>
                          </a:solidFill>
                          <a:effectLst/>
                          <a:latin typeface="Calibri" panose="020F0502020204030204" pitchFamily="34" charset="0"/>
                        </a:rPr>
                        <a:t>41</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tc>
                  <a:txBody>
                    <a:bodyPr/>
                    <a:lstStyle/>
                    <a:p>
                      <a:pPr algn="ctr" fontAlgn="b">
                        <a:spcBef>
                          <a:spcPts val="0"/>
                        </a:spcBef>
                        <a:spcAft>
                          <a:spcPts val="0"/>
                        </a:spcAft>
                      </a:pPr>
                      <a:r>
                        <a:rPr lang="en-GB" sz="1800" b="1" i="0" u="none" strike="noStrike">
                          <a:solidFill>
                            <a:srgbClr val="000000"/>
                          </a:solidFill>
                          <a:effectLst/>
                          <a:latin typeface="Calibri" panose="020F0502020204030204" pitchFamily="34" charset="0"/>
                        </a:rPr>
                        <a:t>24%</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37721877"/>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KS1</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4</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2%</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692462864"/>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KS2/3</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16</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9%</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222405848"/>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KS4</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21</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12%</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3038930509"/>
                  </a:ext>
                </a:extLst>
              </a:tr>
              <a:tr h="268332">
                <a:tc>
                  <a:txBody>
                    <a:bodyPr/>
                    <a:lstStyle/>
                    <a:p>
                      <a:pPr algn="l" fontAlgn="b">
                        <a:spcBef>
                          <a:spcPts val="0"/>
                        </a:spcBef>
                        <a:spcAft>
                          <a:spcPts val="0"/>
                        </a:spcAft>
                      </a:pPr>
                      <a:r>
                        <a:rPr lang="en-GB" sz="1800" b="1" i="0" u="none" strike="noStrike">
                          <a:solidFill>
                            <a:srgbClr val="000000"/>
                          </a:solidFill>
                          <a:effectLst/>
                          <a:latin typeface="Calibri" panose="020F0502020204030204" pitchFamily="34" charset="0"/>
                        </a:rPr>
                        <a:t>Professionals</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tc>
                  <a:txBody>
                    <a:bodyPr/>
                    <a:lstStyle/>
                    <a:p>
                      <a:pPr algn="ctr" fontAlgn="b">
                        <a:spcBef>
                          <a:spcPts val="0"/>
                        </a:spcBef>
                        <a:spcAft>
                          <a:spcPts val="0"/>
                        </a:spcAft>
                      </a:pPr>
                      <a:r>
                        <a:rPr lang="en-GB" sz="1800" b="1" i="0" u="none" strike="noStrike">
                          <a:solidFill>
                            <a:srgbClr val="000000"/>
                          </a:solidFill>
                          <a:effectLst/>
                          <a:latin typeface="Calibri" panose="020F0502020204030204" pitchFamily="34" charset="0"/>
                        </a:rPr>
                        <a:t>78</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tc>
                  <a:txBody>
                    <a:bodyPr/>
                    <a:lstStyle/>
                    <a:p>
                      <a:pPr algn="ctr" fontAlgn="b">
                        <a:spcBef>
                          <a:spcPts val="0"/>
                        </a:spcBef>
                        <a:spcAft>
                          <a:spcPts val="0"/>
                        </a:spcAft>
                      </a:pPr>
                      <a:r>
                        <a:rPr lang="en-GB" sz="1800" b="1" i="0" u="none" strike="noStrike">
                          <a:solidFill>
                            <a:srgbClr val="000000"/>
                          </a:solidFill>
                          <a:effectLst/>
                          <a:latin typeface="Calibri" panose="020F0502020204030204" pitchFamily="34" charset="0"/>
                        </a:rPr>
                        <a:t>45%</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1314362001"/>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Nursery headteachers</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4</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2%</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1876603459"/>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Primary headteachers</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28</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16%</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3126430987"/>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Secondary headteachers</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9</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5%</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1448190699"/>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Specialist headteachers</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4</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2%</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1679967557"/>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ARP/AP headteachers</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10</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6%</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68215804"/>
                  </a:ext>
                </a:extLst>
              </a:tr>
              <a:tr h="26833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SENCO</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14</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8%</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478462912"/>
                  </a:ext>
                </a:extLst>
              </a:tr>
              <a:tr h="353322">
                <a:tc>
                  <a:txBody>
                    <a:bodyPr/>
                    <a:lstStyle/>
                    <a:p>
                      <a:pPr algn="l" fontAlgn="b">
                        <a:spcBef>
                          <a:spcPts val="0"/>
                        </a:spcBef>
                        <a:spcAft>
                          <a:spcPts val="0"/>
                        </a:spcAft>
                      </a:pPr>
                      <a:r>
                        <a:rPr lang="en-GB" sz="1800" b="0" i="0" u="none" strike="noStrike">
                          <a:solidFill>
                            <a:srgbClr val="000000"/>
                          </a:solidFill>
                          <a:effectLst/>
                          <a:latin typeface="Calibri" panose="020F0502020204030204" pitchFamily="34" charset="0"/>
                        </a:rPr>
                        <a:t>Health and support</a:t>
                      </a:r>
                      <a:endParaRPr lang="en-GB" sz="2800" b="0" i="0" u="none" strike="noStrike">
                        <a:effectLst/>
                        <a:latin typeface="Arial" panose="020B0604020202020204" pitchFamily="34" charset="0"/>
                      </a:endParaRPr>
                    </a:p>
                  </a:txBody>
                  <a:tcPr marL="115826"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9</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tc>
                  <a:txBody>
                    <a:bodyPr/>
                    <a:lstStyle/>
                    <a:p>
                      <a:pPr algn="ctr" fontAlgn="b">
                        <a:spcBef>
                          <a:spcPts val="0"/>
                        </a:spcBef>
                        <a:spcAft>
                          <a:spcPts val="0"/>
                        </a:spcAft>
                      </a:pPr>
                      <a:r>
                        <a:rPr lang="en-GB" sz="1800" b="0" i="0" u="none" strike="noStrike">
                          <a:solidFill>
                            <a:srgbClr val="000000"/>
                          </a:solidFill>
                          <a:effectLst/>
                          <a:latin typeface="Calibri" panose="020F0502020204030204" pitchFamily="34" charset="0"/>
                        </a:rPr>
                        <a:t>5%</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2647426144"/>
                  </a:ext>
                </a:extLst>
              </a:tr>
              <a:tr h="268332">
                <a:tc>
                  <a:txBody>
                    <a:bodyPr/>
                    <a:lstStyle/>
                    <a:p>
                      <a:pPr algn="l" fontAlgn="b">
                        <a:spcBef>
                          <a:spcPts val="0"/>
                        </a:spcBef>
                        <a:spcAft>
                          <a:spcPts val="0"/>
                        </a:spcAft>
                      </a:pPr>
                      <a:r>
                        <a:rPr lang="en-GB" sz="1800" b="1" i="0" u="none" strike="noStrike">
                          <a:solidFill>
                            <a:srgbClr val="FFFFFF"/>
                          </a:solidFill>
                          <a:effectLst/>
                          <a:latin typeface="Calibri" panose="020F0502020204030204" pitchFamily="34" charset="0"/>
                        </a:rPr>
                        <a:t>Total</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rgbClr val="44546A"/>
                    </a:solidFill>
                  </a:tcPr>
                </a:tc>
                <a:tc>
                  <a:txBody>
                    <a:bodyPr/>
                    <a:lstStyle/>
                    <a:p>
                      <a:pPr algn="ctr" fontAlgn="b">
                        <a:spcBef>
                          <a:spcPts val="0"/>
                        </a:spcBef>
                        <a:spcAft>
                          <a:spcPts val="0"/>
                        </a:spcAft>
                      </a:pPr>
                      <a:r>
                        <a:rPr lang="en-GB" sz="1800" b="1" i="0" u="none" strike="noStrike">
                          <a:solidFill>
                            <a:srgbClr val="FFFFFF"/>
                          </a:solidFill>
                          <a:effectLst/>
                          <a:latin typeface="Calibri" panose="020F0502020204030204" pitchFamily="34" charset="0"/>
                        </a:rPr>
                        <a:t>174</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rgbClr val="44546A"/>
                    </a:solidFill>
                  </a:tcPr>
                </a:tc>
                <a:tc>
                  <a:txBody>
                    <a:bodyPr/>
                    <a:lstStyle/>
                    <a:p>
                      <a:pPr algn="ctr" fontAlgn="b">
                        <a:spcBef>
                          <a:spcPts val="0"/>
                        </a:spcBef>
                        <a:spcAft>
                          <a:spcPts val="0"/>
                        </a:spcAft>
                      </a:pPr>
                      <a:r>
                        <a:rPr lang="en-GB" sz="1800" b="0" i="0" u="none" strike="noStrike">
                          <a:solidFill>
                            <a:srgbClr val="FFFFFF"/>
                          </a:solidFill>
                          <a:effectLst/>
                          <a:latin typeface="Calibri" panose="020F0502020204030204" pitchFamily="34" charset="0"/>
                        </a:rPr>
                        <a:t> </a:t>
                      </a:r>
                      <a:endParaRPr lang="en-GB" sz="2800" b="0" i="0" u="none" strike="noStrike">
                        <a:effectLst/>
                        <a:latin typeface="Arial" panose="020B0604020202020204" pitchFamily="34" charset="0"/>
                      </a:endParaRPr>
                    </a:p>
                  </a:txBody>
                  <a:tcPr marL="9652" marR="9652" marT="9652" marB="0" anchor="b">
                    <a:lnL>
                      <a:noFill/>
                    </a:lnL>
                    <a:lnR>
                      <a:noFill/>
                    </a:lnR>
                    <a:lnT>
                      <a:noFill/>
                    </a:lnT>
                    <a:lnB>
                      <a:noFill/>
                    </a:lnB>
                    <a:solidFill>
                      <a:srgbClr val="44546A"/>
                    </a:solidFill>
                  </a:tcPr>
                </a:tc>
                <a:extLst>
                  <a:ext uri="{0D108BD9-81ED-4DB2-BD59-A6C34878D82A}">
                    <a16:rowId xmlns:a16="http://schemas.microsoft.com/office/drawing/2014/main" val="3919951541"/>
                  </a:ext>
                </a:extLst>
              </a:tr>
            </a:tbl>
          </a:graphicData>
        </a:graphic>
      </p:graphicFrame>
    </p:spTree>
    <p:extLst>
      <p:ext uri="{BB962C8B-B14F-4D97-AF65-F5344CB8AC3E}">
        <p14:creationId xmlns:p14="http://schemas.microsoft.com/office/powerpoint/2010/main" val="257986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AAEB23-8A99-4843-B281-0A498BD0C852}"/>
              </a:ext>
            </a:extLst>
          </p:cNvPr>
          <p:cNvSpPr>
            <a:spLocks noGrp="1"/>
          </p:cNvSpPr>
          <p:nvPr>
            <p:ph type="title"/>
          </p:nvPr>
        </p:nvSpPr>
        <p:spPr>
          <a:xfrm>
            <a:off x="283719" y="742951"/>
            <a:ext cx="4490297" cy="4962524"/>
          </a:xfrm>
        </p:spPr>
        <p:txBody>
          <a:bodyPr vert="horz" lIns="91440" tIns="45720" rIns="91440" bIns="45720" rtlCol="0" anchor="ctr">
            <a:normAutofit/>
          </a:bodyPr>
          <a:lstStyle/>
          <a:p>
            <a:r>
              <a:rPr lang="en-US" b="1" kern="1200">
                <a:solidFill>
                  <a:srgbClr val="FFFFFF"/>
                </a:solidFill>
                <a:latin typeface="+mj-lt"/>
                <a:ea typeface="+mj-ea"/>
                <a:cs typeface="+mj-cs"/>
              </a:rPr>
              <a:t>Proportion of Sunderland schools interviewed</a:t>
            </a:r>
          </a:p>
        </p:txBody>
      </p:sp>
      <p:pic>
        <p:nvPicPr>
          <p:cNvPr id="4" name="Picture 7" descr="A close up of a sign&#10;&#10;Description automatically generated">
            <a:extLst>
              <a:ext uri="{FF2B5EF4-FFF2-40B4-BE49-F238E27FC236}">
                <a16:creationId xmlns:a16="http://schemas.microsoft.com/office/drawing/2014/main" id="{A6709ECE-484A-4EB7-89E9-E764AC8F57FC}"/>
              </a:ext>
            </a:extLst>
          </p:cNvPr>
          <p:cNvPicPr>
            <a:picLocks noChangeAspect="1"/>
          </p:cNvPicPr>
          <p:nvPr/>
        </p:nvPicPr>
        <p:blipFill>
          <a:blip r:embed="rId2"/>
          <a:stretch>
            <a:fillRect/>
          </a:stretch>
        </p:blipFill>
        <p:spPr>
          <a:xfrm>
            <a:off x="10725150" y="154781"/>
            <a:ext cx="1302544" cy="654844"/>
          </a:xfrm>
          <a:prstGeom prst="rect">
            <a:avLst/>
          </a:prstGeom>
        </p:spPr>
      </p:pic>
      <p:graphicFrame>
        <p:nvGraphicFramePr>
          <p:cNvPr id="6" name="Table 5">
            <a:extLst>
              <a:ext uri="{FF2B5EF4-FFF2-40B4-BE49-F238E27FC236}">
                <a16:creationId xmlns:a16="http://schemas.microsoft.com/office/drawing/2014/main" id="{CDA18B8A-43C5-4221-B49E-E5C4D314FAA2}"/>
              </a:ext>
            </a:extLst>
          </p:cNvPr>
          <p:cNvGraphicFramePr>
            <a:graphicFrameLocks noGrp="1"/>
          </p:cNvGraphicFramePr>
          <p:nvPr>
            <p:extLst>
              <p:ext uri="{D42A27DB-BD31-4B8C-83A1-F6EECF244321}">
                <p14:modId xmlns:p14="http://schemas.microsoft.com/office/powerpoint/2010/main" val="111534934"/>
              </p:ext>
            </p:extLst>
          </p:nvPr>
        </p:nvGraphicFramePr>
        <p:xfrm>
          <a:off x="4951378" y="1374672"/>
          <a:ext cx="6903738" cy="3800178"/>
        </p:xfrm>
        <a:graphic>
          <a:graphicData uri="http://schemas.openxmlformats.org/drawingml/2006/table">
            <a:tbl>
              <a:tblPr/>
              <a:tblGrid>
                <a:gridCol w="2762655">
                  <a:extLst>
                    <a:ext uri="{9D8B030D-6E8A-4147-A177-3AD203B41FA5}">
                      <a16:colId xmlns:a16="http://schemas.microsoft.com/office/drawing/2014/main" val="1338358893"/>
                    </a:ext>
                  </a:extLst>
                </a:gridCol>
                <a:gridCol w="1556426">
                  <a:extLst>
                    <a:ext uri="{9D8B030D-6E8A-4147-A177-3AD203B41FA5}">
                      <a16:colId xmlns:a16="http://schemas.microsoft.com/office/drawing/2014/main" val="260879059"/>
                    </a:ext>
                  </a:extLst>
                </a:gridCol>
                <a:gridCol w="1449421">
                  <a:extLst>
                    <a:ext uri="{9D8B030D-6E8A-4147-A177-3AD203B41FA5}">
                      <a16:colId xmlns:a16="http://schemas.microsoft.com/office/drawing/2014/main" val="249380181"/>
                    </a:ext>
                  </a:extLst>
                </a:gridCol>
                <a:gridCol w="1135236">
                  <a:extLst>
                    <a:ext uri="{9D8B030D-6E8A-4147-A177-3AD203B41FA5}">
                      <a16:colId xmlns:a16="http://schemas.microsoft.com/office/drawing/2014/main" val="3145563291"/>
                    </a:ext>
                  </a:extLst>
                </a:gridCol>
              </a:tblGrid>
              <a:tr h="710394">
                <a:tc>
                  <a:txBody>
                    <a:bodyPr/>
                    <a:lstStyle/>
                    <a:p>
                      <a:pPr algn="l" fontAlgn="b">
                        <a:spcBef>
                          <a:spcPts val="0"/>
                        </a:spcBef>
                        <a:spcAft>
                          <a:spcPts val="0"/>
                        </a:spcAft>
                      </a:pPr>
                      <a:r>
                        <a:rPr lang="en-GB" sz="2100" b="1" i="0" u="none" strike="noStrike">
                          <a:solidFill>
                            <a:srgbClr val="FFFFFF"/>
                          </a:solidFill>
                          <a:effectLst/>
                          <a:latin typeface="Calibri" panose="020F0502020204030204" pitchFamily="34" charset="0"/>
                        </a:rPr>
                        <a:t>Type of School</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tc>
                  <a:txBody>
                    <a:bodyPr/>
                    <a:lstStyle/>
                    <a:p>
                      <a:pPr algn="ctr" fontAlgn="b">
                        <a:spcBef>
                          <a:spcPts val="0"/>
                        </a:spcBef>
                        <a:spcAft>
                          <a:spcPts val="0"/>
                        </a:spcAft>
                      </a:pPr>
                      <a:r>
                        <a:rPr lang="en-GB" sz="2100" b="1" i="0" u="none" strike="noStrike">
                          <a:solidFill>
                            <a:srgbClr val="FFFFFF"/>
                          </a:solidFill>
                          <a:effectLst/>
                          <a:latin typeface="Calibri" panose="020F0502020204030204" pitchFamily="34" charset="0"/>
                        </a:rPr>
                        <a:t>Total in Sunderland</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tc>
                  <a:txBody>
                    <a:bodyPr/>
                    <a:lstStyle/>
                    <a:p>
                      <a:pPr algn="ctr" fontAlgn="b">
                        <a:spcBef>
                          <a:spcPts val="0"/>
                        </a:spcBef>
                        <a:spcAft>
                          <a:spcPts val="0"/>
                        </a:spcAft>
                      </a:pPr>
                      <a:r>
                        <a:rPr lang="en-GB" sz="2100" b="1" i="0" u="none" strike="noStrike">
                          <a:solidFill>
                            <a:srgbClr val="FFFFFF"/>
                          </a:solidFill>
                          <a:effectLst/>
                          <a:latin typeface="Calibri" panose="020F0502020204030204" pitchFamily="34" charset="0"/>
                        </a:rPr>
                        <a:t>Sample Candidates</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tc>
                  <a:txBody>
                    <a:bodyPr/>
                    <a:lstStyle/>
                    <a:p>
                      <a:pPr algn="ctr" fontAlgn="b">
                        <a:spcBef>
                          <a:spcPts val="0"/>
                        </a:spcBef>
                        <a:spcAft>
                          <a:spcPts val="0"/>
                        </a:spcAft>
                      </a:pPr>
                      <a:r>
                        <a:rPr lang="en-GB" sz="2100" b="1" i="0" u="none" strike="noStrike">
                          <a:solidFill>
                            <a:srgbClr val="FFFFFF"/>
                          </a:solidFill>
                          <a:effectLst/>
                          <a:latin typeface="Calibri" panose="020F0502020204030204" pitchFamily="34" charset="0"/>
                        </a:rPr>
                        <a:t>% Sampled</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extLst>
                  <a:ext uri="{0D108BD9-81ED-4DB2-BD59-A6C34878D82A}">
                    <a16:rowId xmlns:a16="http://schemas.microsoft.com/office/drawing/2014/main" val="1665414527"/>
                  </a:ext>
                </a:extLst>
              </a:tr>
              <a:tr h="396565">
                <a:tc>
                  <a:txBody>
                    <a:bodyPr/>
                    <a:lstStyle/>
                    <a:p>
                      <a:pPr algn="l" fontAlgn="b">
                        <a:spcBef>
                          <a:spcPts val="0"/>
                        </a:spcBef>
                        <a:spcAft>
                          <a:spcPts val="0"/>
                        </a:spcAft>
                      </a:pPr>
                      <a:r>
                        <a:rPr lang="en-GB" sz="2100" b="0" i="0" u="none" strike="noStrike">
                          <a:solidFill>
                            <a:srgbClr val="000000"/>
                          </a:solidFill>
                          <a:effectLst/>
                          <a:latin typeface="Calibri" panose="020F0502020204030204" pitchFamily="34" charset="0"/>
                        </a:rPr>
                        <a:t>Mainstream Nursery</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8</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4</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50%</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extLst>
                  <a:ext uri="{0D108BD9-81ED-4DB2-BD59-A6C34878D82A}">
                    <a16:rowId xmlns:a16="http://schemas.microsoft.com/office/drawing/2014/main" val="509567179"/>
                  </a:ext>
                </a:extLst>
              </a:tr>
              <a:tr h="396565">
                <a:tc>
                  <a:txBody>
                    <a:bodyPr/>
                    <a:lstStyle/>
                    <a:p>
                      <a:pPr algn="l" fontAlgn="b">
                        <a:spcBef>
                          <a:spcPts val="0"/>
                        </a:spcBef>
                        <a:spcAft>
                          <a:spcPts val="0"/>
                        </a:spcAft>
                      </a:pPr>
                      <a:r>
                        <a:rPr lang="en-GB" sz="2100" b="0" i="0" u="none" strike="noStrike">
                          <a:solidFill>
                            <a:srgbClr val="000000"/>
                          </a:solidFill>
                          <a:effectLst/>
                          <a:latin typeface="Calibri" panose="020F0502020204030204" pitchFamily="34" charset="0"/>
                        </a:rPr>
                        <a:t>Mainstream Primary</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62</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28</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45%</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extLst>
                  <a:ext uri="{0D108BD9-81ED-4DB2-BD59-A6C34878D82A}">
                    <a16:rowId xmlns:a16="http://schemas.microsoft.com/office/drawing/2014/main" val="850743642"/>
                  </a:ext>
                </a:extLst>
              </a:tr>
              <a:tr h="396565">
                <a:tc>
                  <a:txBody>
                    <a:bodyPr/>
                    <a:lstStyle/>
                    <a:p>
                      <a:pPr algn="l" fontAlgn="b">
                        <a:spcBef>
                          <a:spcPts val="0"/>
                        </a:spcBef>
                        <a:spcAft>
                          <a:spcPts val="0"/>
                        </a:spcAft>
                      </a:pPr>
                      <a:r>
                        <a:rPr lang="en-GB" sz="2100" b="0" i="0" u="none" strike="noStrike">
                          <a:solidFill>
                            <a:srgbClr val="000000"/>
                          </a:solidFill>
                          <a:effectLst/>
                          <a:latin typeface="Calibri" panose="020F0502020204030204" pitchFamily="34" charset="0"/>
                        </a:rPr>
                        <a:t>Mainstream Secondary</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18</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10</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56%</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extLst>
                  <a:ext uri="{0D108BD9-81ED-4DB2-BD59-A6C34878D82A}">
                    <a16:rowId xmlns:a16="http://schemas.microsoft.com/office/drawing/2014/main" val="3878109050"/>
                  </a:ext>
                </a:extLst>
              </a:tr>
              <a:tr h="396565">
                <a:tc>
                  <a:txBody>
                    <a:bodyPr/>
                    <a:lstStyle/>
                    <a:p>
                      <a:pPr algn="l" fontAlgn="b">
                        <a:spcBef>
                          <a:spcPts val="0"/>
                        </a:spcBef>
                        <a:spcAft>
                          <a:spcPts val="0"/>
                        </a:spcAft>
                      </a:pPr>
                      <a:r>
                        <a:rPr lang="en-GB" sz="2100" b="0" i="0" u="none" strike="noStrike">
                          <a:solidFill>
                            <a:srgbClr val="000000"/>
                          </a:solidFill>
                          <a:effectLst/>
                          <a:latin typeface="Calibri" panose="020F0502020204030204" pitchFamily="34" charset="0"/>
                        </a:rPr>
                        <a:t>Special School</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7</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4</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57%</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extLst>
                  <a:ext uri="{0D108BD9-81ED-4DB2-BD59-A6C34878D82A}">
                    <a16:rowId xmlns:a16="http://schemas.microsoft.com/office/drawing/2014/main" val="2576184413"/>
                  </a:ext>
                </a:extLst>
              </a:tr>
              <a:tr h="396565">
                <a:tc>
                  <a:txBody>
                    <a:bodyPr/>
                    <a:lstStyle/>
                    <a:p>
                      <a:pPr algn="l" fontAlgn="b">
                        <a:spcBef>
                          <a:spcPts val="0"/>
                        </a:spcBef>
                        <a:spcAft>
                          <a:spcPts val="0"/>
                        </a:spcAft>
                      </a:pPr>
                      <a:r>
                        <a:rPr lang="en-GB" sz="2100" b="0" i="0" u="none" strike="noStrike">
                          <a:solidFill>
                            <a:srgbClr val="000000"/>
                          </a:solidFill>
                          <a:effectLst/>
                          <a:latin typeface="Calibri" panose="020F0502020204030204" pitchFamily="34" charset="0"/>
                        </a:rPr>
                        <a:t>Alternative Provision</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6</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4</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67%</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extLst>
                  <a:ext uri="{0D108BD9-81ED-4DB2-BD59-A6C34878D82A}">
                    <a16:rowId xmlns:a16="http://schemas.microsoft.com/office/drawing/2014/main" val="2547120040"/>
                  </a:ext>
                </a:extLst>
              </a:tr>
              <a:tr h="710394">
                <a:tc>
                  <a:txBody>
                    <a:bodyPr/>
                    <a:lstStyle/>
                    <a:p>
                      <a:pPr algn="l" fontAlgn="b">
                        <a:spcBef>
                          <a:spcPts val="0"/>
                        </a:spcBef>
                        <a:spcAft>
                          <a:spcPts val="0"/>
                        </a:spcAft>
                      </a:pPr>
                      <a:r>
                        <a:rPr lang="en-GB" sz="2100" b="0" i="0" u="none" strike="noStrike">
                          <a:solidFill>
                            <a:srgbClr val="000000"/>
                          </a:solidFill>
                          <a:effectLst/>
                          <a:latin typeface="Calibri" panose="020F0502020204030204" pitchFamily="34" charset="0"/>
                        </a:rPr>
                        <a:t>Additional Resourced Provision</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15</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3</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tc>
                  <a:txBody>
                    <a:bodyPr/>
                    <a:lstStyle/>
                    <a:p>
                      <a:pPr algn="ctr" fontAlgn="b">
                        <a:spcBef>
                          <a:spcPts val="0"/>
                        </a:spcBef>
                        <a:spcAft>
                          <a:spcPts val="0"/>
                        </a:spcAft>
                      </a:pPr>
                      <a:r>
                        <a:rPr lang="en-GB" sz="2100" b="0" i="0" u="none" strike="noStrike">
                          <a:solidFill>
                            <a:srgbClr val="000000"/>
                          </a:solidFill>
                          <a:effectLst/>
                          <a:latin typeface="Calibri" panose="020F0502020204030204" pitchFamily="34" charset="0"/>
                        </a:rPr>
                        <a:t>20%</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D6DCE4"/>
                    </a:solidFill>
                  </a:tcPr>
                </a:tc>
                <a:extLst>
                  <a:ext uri="{0D108BD9-81ED-4DB2-BD59-A6C34878D82A}">
                    <a16:rowId xmlns:a16="http://schemas.microsoft.com/office/drawing/2014/main" val="1764233408"/>
                  </a:ext>
                </a:extLst>
              </a:tr>
              <a:tr h="396565">
                <a:tc>
                  <a:txBody>
                    <a:bodyPr/>
                    <a:lstStyle/>
                    <a:p>
                      <a:pPr algn="l" fontAlgn="b">
                        <a:spcBef>
                          <a:spcPts val="0"/>
                        </a:spcBef>
                        <a:spcAft>
                          <a:spcPts val="0"/>
                        </a:spcAft>
                      </a:pPr>
                      <a:r>
                        <a:rPr lang="en-GB" sz="2100" b="1" i="0" u="none" strike="noStrike">
                          <a:solidFill>
                            <a:srgbClr val="FFFFFF"/>
                          </a:solidFill>
                          <a:effectLst/>
                          <a:latin typeface="Calibri" panose="020F0502020204030204" pitchFamily="34" charset="0"/>
                        </a:rPr>
                        <a:t>Total</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tc>
                  <a:txBody>
                    <a:bodyPr/>
                    <a:lstStyle/>
                    <a:p>
                      <a:pPr algn="ctr" fontAlgn="b">
                        <a:spcBef>
                          <a:spcPts val="0"/>
                        </a:spcBef>
                        <a:spcAft>
                          <a:spcPts val="0"/>
                        </a:spcAft>
                      </a:pPr>
                      <a:r>
                        <a:rPr lang="en-GB" sz="2100" b="1" i="0" u="none" strike="noStrike">
                          <a:solidFill>
                            <a:srgbClr val="FFFFFF"/>
                          </a:solidFill>
                          <a:effectLst/>
                          <a:latin typeface="Calibri" panose="020F0502020204030204" pitchFamily="34" charset="0"/>
                        </a:rPr>
                        <a:t>116</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tc>
                  <a:txBody>
                    <a:bodyPr/>
                    <a:lstStyle/>
                    <a:p>
                      <a:pPr algn="ctr" fontAlgn="b">
                        <a:spcBef>
                          <a:spcPts val="0"/>
                        </a:spcBef>
                        <a:spcAft>
                          <a:spcPts val="0"/>
                        </a:spcAft>
                      </a:pPr>
                      <a:r>
                        <a:rPr lang="en-GB" sz="2100" b="1" i="0" u="none" strike="noStrike">
                          <a:solidFill>
                            <a:srgbClr val="FFFFFF"/>
                          </a:solidFill>
                          <a:effectLst/>
                          <a:latin typeface="Calibri" panose="020F0502020204030204" pitchFamily="34" charset="0"/>
                        </a:rPr>
                        <a:t>53</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tc>
                  <a:txBody>
                    <a:bodyPr/>
                    <a:lstStyle/>
                    <a:p>
                      <a:pPr algn="ctr" fontAlgn="b">
                        <a:spcBef>
                          <a:spcPts val="0"/>
                        </a:spcBef>
                        <a:spcAft>
                          <a:spcPts val="0"/>
                        </a:spcAft>
                      </a:pPr>
                      <a:r>
                        <a:rPr lang="en-GB" sz="2100" b="1" i="0" u="none" strike="noStrike">
                          <a:solidFill>
                            <a:srgbClr val="FFFFFF"/>
                          </a:solidFill>
                          <a:effectLst/>
                          <a:latin typeface="Calibri" panose="020F0502020204030204" pitchFamily="34" charset="0"/>
                        </a:rPr>
                        <a:t>46%</a:t>
                      </a:r>
                      <a:endParaRPr lang="en-GB" sz="3400" b="0" i="0" u="none" strike="noStrike">
                        <a:effectLst/>
                        <a:latin typeface="Arial" panose="020B0604020202020204" pitchFamily="34" charset="0"/>
                      </a:endParaRPr>
                    </a:p>
                  </a:txBody>
                  <a:tcPr marL="14265" marR="14265" marT="14265" marB="0" anchor="b">
                    <a:lnL>
                      <a:noFill/>
                    </a:lnL>
                    <a:lnR>
                      <a:noFill/>
                    </a:lnR>
                    <a:lnT>
                      <a:noFill/>
                    </a:lnT>
                    <a:lnB>
                      <a:noFill/>
                    </a:lnB>
                    <a:solidFill>
                      <a:srgbClr val="44546A"/>
                    </a:solidFill>
                  </a:tcPr>
                </a:tc>
                <a:extLst>
                  <a:ext uri="{0D108BD9-81ED-4DB2-BD59-A6C34878D82A}">
                    <a16:rowId xmlns:a16="http://schemas.microsoft.com/office/drawing/2014/main" val="3512997464"/>
                  </a:ext>
                </a:extLst>
              </a:tr>
            </a:tbl>
          </a:graphicData>
        </a:graphic>
      </p:graphicFrame>
    </p:spTree>
    <p:extLst>
      <p:ext uri="{BB962C8B-B14F-4D97-AF65-F5344CB8AC3E}">
        <p14:creationId xmlns:p14="http://schemas.microsoft.com/office/powerpoint/2010/main" val="1891048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83F7F3-EB2D-455E-80E9-9473B91872D9}"/>
              </a:ext>
            </a:extLst>
          </p:cNvPr>
          <p:cNvSpPr>
            <a:spLocks noGrp="1"/>
          </p:cNvSpPr>
          <p:nvPr>
            <p:ph idx="1"/>
          </p:nvPr>
        </p:nvSpPr>
        <p:spPr>
          <a:xfrm>
            <a:off x="535488" y="593899"/>
            <a:ext cx="11214969" cy="5948405"/>
          </a:xfrm>
        </p:spPr>
        <p:txBody>
          <a:bodyPr vert="horz" lIns="91440" tIns="45720" rIns="91440" bIns="45720" rtlCol="0" anchor="t">
            <a:normAutofit/>
          </a:bodyPr>
          <a:lstStyle/>
          <a:p>
            <a:pPr marL="0" indent="0">
              <a:buNone/>
            </a:pPr>
            <a:r>
              <a:rPr lang="en-GB" b="1" dirty="0">
                <a:ea typeface="+mn-lt"/>
                <a:cs typeface="+mn-lt"/>
              </a:rPr>
              <a:t>Objectives: </a:t>
            </a:r>
            <a:r>
              <a:rPr lang="en-GB" dirty="0">
                <a:ea typeface="+mn-lt"/>
                <a:cs typeface="+mn-lt"/>
              </a:rPr>
              <a:t>To determine the barriers and enablers to mainstream schooling for children with autism and to explore the emotional effect of the journey to school exclusion on the child and caregivers.</a:t>
            </a:r>
          </a:p>
          <a:p>
            <a:pPr marL="0" indent="0">
              <a:buNone/>
            </a:pPr>
            <a:endParaRPr lang="en-GB" dirty="0">
              <a:cs typeface="Calibri" panose="020F0502020204030204"/>
            </a:endParaRPr>
          </a:p>
          <a:p>
            <a:pPr marL="0" indent="0">
              <a:buNone/>
            </a:pPr>
            <a:r>
              <a:rPr lang="en-GB" b="1" dirty="0">
                <a:ea typeface="+mn-lt"/>
                <a:cs typeface="+mn-lt"/>
              </a:rPr>
              <a:t>Background</a:t>
            </a:r>
            <a:r>
              <a:rPr lang="en-GB" dirty="0">
                <a:ea typeface="+mn-lt"/>
                <a:cs typeface="+mn-lt"/>
              </a:rPr>
              <a:t>: research has highlighted that some mainstream schools do not listen to caregivers concerns about their child’s development, behaviours and mental health</a:t>
            </a:r>
          </a:p>
          <a:p>
            <a:pPr marL="0" indent="0">
              <a:buNone/>
            </a:pPr>
            <a:endParaRPr lang="en-GB" dirty="0">
              <a:cs typeface="Calibri" panose="020F0502020204030204"/>
            </a:endParaRPr>
          </a:p>
          <a:p>
            <a:pPr marL="0" indent="0">
              <a:buNone/>
            </a:pPr>
            <a:r>
              <a:rPr lang="en-GB" b="1" dirty="0">
                <a:ea typeface="+mn-lt"/>
                <a:cs typeface="+mn-lt"/>
              </a:rPr>
              <a:t>Methods</a:t>
            </a:r>
            <a:r>
              <a:rPr lang="en-GB" dirty="0">
                <a:ea typeface="+mn-lt"/>
                <a:cs typeface="+mn-lt"/>
              </a:rPr>
              <a:t>: interpretative phenomenological analysis was employed to understand how participants made sense of their lived experiences, revealing four superordinate themes: inadequate special educational needs and disability (SEND) support, psychological impact, health-imposed barriers to diagnoses, and effective support.</a:t>
            </a:r>
          </a:p>
        </p:txBody>
      </p:sp>
    </p:spTree>
    <p:extLst>
      <p:ext uri="{BB962C8B-B14F-4D97-AF65-F5344CB8AC3E}">
        <p14:creationId xmlns:p14="http://schemas.microsoft.com/office/powerpoint/2010/main" val="115795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C9B446A-6343-4E56-90BA-061E4DDF0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3EC72A1B-03D3-499C-B4BF-AC68EEC22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216322C2-3CF0-4D33-BF90-3F384CF6D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5" descr="Table&#10;&#10;Description automatically generated">
            <a:extLst>
              <a:ext uri="{FF2B5EF4-FFF2-40B4-BE49-F238E27FC236}">
                <a16:creationId xmlns:a16="http://schemas.microsoft.com/office/drawing/2014/main" id="{5623F5EE-1998-4697-9C1C-3DCB78C2DD93}"/>
              </a:ext>
            </a:extLst>
          </p:cNvPr>
          <p:cNvPicPr>
            <a:picLocks noGrp="1" noChangeAspect="1"/>
          </p:cNvPicPr>
          <p:nvPr>
            <p:ph type="pic" idx="1"/>
          </p:nvPr>
        </p:nvPicPr>
        <p:blipFill rotWithShape="1">
          <a:blip r:embed="rId2"/>
          <a:srcRect l="254" r="254"/>
          <a:stretch/>
        </p:blipFill>
        <p:spPr>
          <a:xfrm>
            <a:off x="4978400" y="838200"/>
            <a:ext cx="6718300" cy="5270500"/>
          </a:xfrm>
        </p:spPr>
      </p:pic>
      <p:sp>
        <p:nvSpPr>
          <p:cNvPr id="2" name="Title 1">
            <a:extLst>
              <a:ext uri="{FF2B5EF4-FFF2-40B4-BE49-F238E27FC236}">
                <a16:creationId xmlns:a16="http://schemas.microsoft.com/office/drawing/2014/main" id="{7D364AA7-A482-47AF-A87C-846400A73E72}"/>
              </a:ext>
            </a:extLst>
          </p:cNvPr>
          <p:cNvSpPr>
            <a:spLocks noGrp="1"/>
          </p:cNvSpPr>
          <p:nvPr>
            <p:ph type="title"/>
          </p:nvPr>
        </p:nvSpPr>
        <p:spPr>
          <a:xfrm>
            <a:off x="371094" y="1161288"/>
            <a:ext cx="4152518" cy="1124712"/>
          </a:xfrm>
        </p:spPr>
        <p:txBody>
          <a:bodyPr vert="horz" lIns="91440" tIns="45720" rIns="91440" bIns="45720" rtlCol="0" anchor="b">
            <a:normAutofit/>
          </a:bodyPr>
          <a:lstStyle/>
          <a:p>
            <a:r>
              <a:rPr lang="en-US" sz="2400" b="1" kern="1200">
                <a:latin typeface="+mj-lt"/>
                <a:ea typeface="+mj-ea"/>
                <a:cs typeface="+mj-cs"/>
              </a:rPr>
              <a:t>The road to school exclusion: An IPA of interviews with parents of children with </a:t>
            </a:r>
            <a:r>
              <a:rPr lang="en-US" sz="2400" b="1"/>
              <a:t>autism</a:t>
            </a:r>
            <a:r>
              <a:rPr lang="en-US" sz="2400" b="1" baseline="30000"/>
              <a:t>9</a:t>
            </a:r>
            <a:r>
              <a:rPr lang="en-US" sz="2000" b="1" baseline="30000"/>
              <a:t> </a:t>
            </a:r>
            <a:endParaRPr lang="en-US" sz="2000" b="1" kern="1200" baseline="30000">
              <a:latin typeface="+mj-lt"/>
              <a:ea typeface="+mj-ea"/>
              <a:cs typeface="+mj-cs"/>
            </a:endParaRPr>
          </a:p>
        </p:txBody>
      </p:sp>
      <p:sp>
        <p:nvSpPr>
          <p:cNvPr id="4" name="Text Placeholder 3">
            <a:extLst>
              <a:ext uri="{FF2B5EF4-FFF2-40B4-BE49-F238E27FC236}">
                <a16:creationId xmlns:a16="http://schemas.microsoft.com/office/drawing/2014/main" id="{6052B8AD-AA2B-4814-B103-A00205740F57}"/>
              </a:ext>
            </a:extLst>
          </p:cNvPr>
          <p:cNvSpPr>
            <a:spLocks noGrp="1"/>
          </p:cNvSpPr>
          <p:nvPr>
            <p:ph type="body" sz="half" idx="2"/>
          </p:nvPr>
        </p:nvSpPr>
        <p:spPr>
          <a:xfrm>
            <a:off x="368300" y="2717800"/>
            <a:ext cx="4542160" cy="3951961"/>
          </a:xfrm>
        </p:spPr>
        <p:txBody>
          <a:bodyPr vert="horz" wrap="square" lIns="91440" tIns="45720" rIns="91440" bIns="45720" rtlCol="0" anchor="t">
            <a:noAutofit/>
          </a:bodyPr>
          <a:lstStyle/>
          <a:p>
            <a:r>
              <a:rPr lang="en-US" sz="2000"/>
              <a:t>Of the forty-one caregivers who took </a:t>
            </a:r>
            <a:r>
              <a:rPr lang="en-US" sz="2000" dirty="0"/>
              <a:t>part in the original study, five met the criteria for this article: </a:t>
            </a:r>
            <a:endParaRPr lang="en-US" sz="2000" dirty="0">
              <a:cs typeface="Calibri"/>
            </a:endParaRPr>
          </a:p>
          <a:p>
            <a:pPr marL="285750" indent="-228600">
              <a:buFont typeface="Arial" panose="020B0604020202020204" pitchFamily="34" charset="0"/>
              <a:buChar char="•"/>
            </a:pPr>
            <a:r>
              <a:rPr lang="en-US" sz="2000" dirty="0"/>
              <a:t>They had a child with a diagnosis of autism</a:t>
            </a:r>
            <a:endParaRPr lang="en-US" sz="2000" dirty="0">
              <a:cs typeface="Calibri"/>
            </a:endParaRPr>
          </a:p>
          <a:p>
            <a:pPr marL="285750" indent="-228600">
              <a:buFont typeface="Arial" panose="020B0604020202020204" pitchFamily="34" charset="0"/>
              <a:buChar char="•"/>
            </a:pPr>
            <a:r>
              <a:rPr lang="en-US" sz="2000" dirty="0"/>
              <a:t>They had a child who had received fixed-period and/or permanent exclusions</a:t>
            </a:r>
            <a:endParaRPr lang="en-US" sz="2000" dirty="0">
              <a:cs typeface="Calibri"/>
            </a:endParaRPr>
          </a:p>
          <a:p>
            <a:pPr indent="-228600">
              <a:buFont typeface="Arial" panose="020B0604020202020204" pitchFamily="34" charset="0"/>
              <a:buChar char="•"/>
            </a:pPr>
            <a:endParaRPr lang="en-US" sz="1500"/>
          </a:p>
        </p:txBody>
      </p:sp>
    </p:spTree>
    <p:extLst>
      <p:ext uri="{BB962C8B-B14F-4D97-AF65-F5344CB8AC3E}">
        <p14:creationId xmlns:p14="http://schemas.microsoft.com/office/powerpoint/2010/main" val="30616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E5E35DD-7F12-482C-9BC4-EDF366F19B1E}"/>
              </a:ext>
            </a:extLst>
          </p:cNvPr>
          <p:cNvGraphicFramePr>
            <a:graphicFrameLocks noGrp="1"/>
          </p:cNvGraphicFramePr>
          <p:nvPr>
            <p:extLst>
              <p:ext uri="{D42A27DB-BD31-4B8C-83A1-F6EECF244321}">
                <p14:modId xmlns:p14="http://schemas.microsoft.com/office/powerpoint/2010/main" val="1684018666"/>
              </p:ext>
            </p:extLst>
          </p:nvPr>
        </p:nvGraphicFramePr>
        <p:xfrm>
          <a:off x="1104898" y="3429000"/>
          <a:ext cx="9982197" cy="3196394"/>
        </p:xfrm>
        <a:graphic>
          <a:graphicData uri="http://schemas.openxmlformats.org/drawingml/2006/table">
            <a:tbl>
              <a:tblPr>
                <a:tableStyleId>{5C22544A-7EE6-4342-B048-85BDC9FD1C3A}</a:tableStyleId>
              </a:tblPr>
              <a:tblGrid>
                <a:gridCol w="571500">
                  <a:extLst>
                    <a:ext uri="{9D8B030D-6E8A-4147-A177-3AD203B41FA5}">
                      <a16:colId xmlns:a16="http://schemas.microsoft.com/office/drawing/2014/main" val="1766741905"/>
                    </a:ext>
                  </a:extLst>
                </a:gridCol>
                <a:gridCol w="4419598">
                  <a:extLst>
                    <a:ext uri="{9D8B030D-6E8A-4147-A177-3AD203B41FA5}">
                      <a16:colId xmlns:a16="http://schemas.microsoft.com/office/drawing/2014/main" val="1617306492"/>
                    </a:ext>
                  </a:extLst>
                </a:gridCol>
                <a:gridCol w="377478">
                  <a:extLst>
                    <a:ext uri="{9D8B030D-6E8A-4147-A177-3AD203B41FA5}">
                      <a16:colId xmlns:a16="http://schemas.microsoft.com/office/drawing/2014/main" val="3564880560"/>
                    </a:ext>
                  </a:extLst>
                </a:gridCol>
                <a:gridCol w="4613621">
                  <a:extLst>
                    <a:ext uri="{9D8B030D-6E8A-4147-A177-3AD203B41FA5}">
                      <a16:colId xmlns:a16="http://schemas.microsoft.com/office/drawing/2014/main" val="2442766344"/>
                    </a:ext>
                  </a:extLst>
                </a:gridCol>
              </a:tblGrid>
              <a:tr h="304800">
                <a:tc>
                  <a:txBody>
                    <a:bodyPr/>
                    <a:lstStyle/>
                    <a:p>
                      <a:pPr algn="ctr" fontAlgn="ctr"/>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Support from multiple health consultants for physical disabilities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 offers to home school child, mother working with LA to find a school place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214168131"/>
                  </a:ext>
                </a:extLst>
              </a:tr>
              <a:tr h="304800">
                <a:tc>
                  <a:txBody>
                    <a:bodyPr/>
                    <a:lstStyle/>
                    <a:p>
                      <a:pPr algn="ctr" fontAlgn="ctr"/>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GP refers child to </a:t>
                      </a:r>
                      <a:r>
                        <a:rPr lang="en-GB" sz="1000" u="none" strike="noStrike" err="1">
                          <a:effectLst/>
                        </a:rPr>
                        <a:t>SaLT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Child added to waiting list for autism specific school provision</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186099595"/>
                  </a:ext>
                </a:extLst>
              </a:tr>
              <a:tr h="182880">
                <a:tc>
                  <a:txBody>
                    <a:bodyPr/>
                    <a:lstStyle/>
                    <a:p>
                      <a:pPr algn="ctr" fontAlgn="ctr"/>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b="1" u="none" strike="noStrike">
                          <a:effectLst/>
                        </a:rPr>
                        <a:t>Caregivers share developmental concerns with school</a:t>
                      </a:r>
                      <a:endParaRPr lang="en-GB" sz="1000" b="1"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request funding support for 1:1 tuition</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605955194"/>
                  </a:ext>
                </a:extLst>
              </a:tr>
              <a:tr h="369374">
                <a:tc>
                  <a:txBody>
                    <a:bodyPr/>
                    <a:lstStyle/>
                    <a:p>
                      <a:pPr algn="ctr" fontAlgn="ctr"/>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Mother carries out independent research into how to support daughter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rejects request - insufficient funds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54833345"/>
                  </a:ext>
                </a:extLst>
              </a:tr>
              <a:tr h="182880">
                <a:tc>
                  <a:txBody>
                    <a:bodyPr/>
                    <a:lstStyle/>
                    <a:p>
                      <a:pPr algn="ctr" fontAlgn="ctr"/>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Mother volunteers at special school to learn more</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provides TA support as an alternative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881886232"/>
                  </a:ext>
                </a:extLst>
              </a:tr>
              <a:tr h="304800">
                <a:tc>
                  <a:txBody>
                    <a:bodyPr/>
                    <a:lstStyle/>
                    <a:p>
                      <a:pPr algn="ctr" fontAlgn="ctr"/>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takes decision to retain child in reception for a second year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b="1" u="none" strike="noStrike">
                          <a:solidFill>
                            <a:srgbClr val="FF0000"/>
                          </a:solidFill>
                          <a:effectLst/>
                        </a:rPr>
                        <a:t>School suggests half day attendance, parents decline</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642931978"/>
                  </a:ext>
                </a:extLst>
              </a:tr>
              <a:tr h="304800">
                <a:tc>
                  <a:txBody>
                    <a:bodyPr/>
                    <a:lstStyle/>
                    <a:p>
                      <a:pPr algn="ctr" fontAlgn="ctr"/>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LA educational psychologist assessment, recommends transferral to a specialist unit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b="1" u="none" strike="noStrike">
                          <a:solidFill>
                            <a:srgbClr val="FF0000"/>
                          </a:solidFill>
                          <a:effectLst/>
                        </a:rPr>
                        <a:t>School imposes illegal fixed-period exclusions</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102007394"/>
                  </a:ext>
                </a:extLst>
              </a:tr>
              <a:tr h="304800">
                <a:tc>
                  <a:txBody>
                    <a:bodyPr/>
                    <a:lstStyle/>
                    <a:p>
                      <a:pPr algn="ctr" fontAlgn="ctr"/>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decline specialist placement, feels the school does not want child</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Mother buys more educational toys to support development at home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572551846"/>
                  </a:ext>
                </a:extLst>
              </a:tr>
              <a:tr h="304800">
                <a:tc>
                  <a:txBody>
                    <a:bodyPr/>
                    <a:lstStyle/>
                    <a:p>
                      <a:pPr algn="ctr" fontAlgn="ctr"/>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Paediatrician diagnoses autism spectrum disorder, recommends mainstream with support</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share concern with school that child is regressing</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642394298"/>
                  </a:ext>
                </a:extLst>
              </a:tr>
              <a:tr h="304800">
                <a:tc>
                  <a:txBody>
                    <a:bodyPr/>
                    <a:lstStyle/>
                    <a:p>
                      <a:pPr algn="ctr" fontAlgn="ctr"/>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recommends alternative school, caregivers refuse, school not for children with autism</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ctr"/>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Caregivers request dual placement for child </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545257413"/>
                  </a:ext>
                </a:extLst>
              </a:tr>
              <a:tr h="304800">
                <a:tc>
                  <a:txBody>
                    <a:bodyPr/>
                    <a:lstStyle/>
                    <a:p>
                      <a:pPr algn="ctr" fontAlgn="ctr"/>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000" u="none" strike="noStrike">
                          <a:effectLst/>
                        </a:rPr>
                        <a:t>School pressure parents to take place citing concerns over upcoming Ofsted inspection</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ctr"/>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1848127434"/>
                  </a:ext>
                </a:extLst>
              </a:tr>
            </a:tbl>
          </a:graphicData>
        </a:graphic>
      </p:graphicFrame>
      <p:sp>
        <p:nvSpPr>
          <p:cNvPr id="2" name="TextBox 1">
            <a:extLst>
              <a:ext uri="{FF2B5EF4-FFF2-40B4-BE49-F238E27FC236}">
                <a16:creationId xmlns:a16="http://schemas.microsoft.com/office/drawing/2014/main" id="{22B10253-4791-43B0-AC4D-EC041107EAC5}"/>
              </a:ext>
            </a:extLst>
          </p:cNvPr>
          <p:cNvSpPr txBox="1"/>
          <p:nvPr/>
        </p:nvSpPr>
        <p:spPr>
          <a:xfrm>
            <a:off x="-2382" y="-2382"/>
            <a:ext cx="274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a:cs typeface="Calibri"/>
              </a:rPr>
              <a:t>Justice</a:t>
            </a:r>
          </a:p>
        </p:txBody>
      </p:sp>
      <p:graphicFrame>
        <p:nvGraphicFramePr>
          <p:cNvPr id="6" name="Chart 5">
            <a:extLst>
              <a:ext uri="{FF2B5EF4-FFF2-40B4-BE49-F238E27FC236}">
                <a16:creationId xmlns:a16="http://schemas.microsoft.com/office/drawing/2014/main" id="{200DB49C-B1C8-415C-A9ED-A88822AE4CB0}"/>
              </a:ext>
            </a:extLst>
          </p:cNvPr>
          <p:cNvGraphicFramePr>
            <a:graphicFrameLocks/>
          </p:cNvGraphicFramePr>
          <p:nvPr>
            <p:extLst>
              <p:ext uri="{D42A27DB-BD31-4B8C-83A1-F6EECF244321}">
                <p14:modId xmlns:p14="http://schemas.microsoft.com/office/powerpoint/2010/main" val="540764157"/>
              </p:ext>
            </p:extLst>
          </p:nvPr>
        </p:nvGraphicFramePr>
        <p:xfrm>
          <a:off x="1104898" y="459283"/>
          <a:ext cx="99822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222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879D716-7052-499B-8E04-2D1FCA113EDE}"/>
              </a:ext>
            </a:extLst>
          </p:cNvPr>
          <p:cNvGraphicFramePr>
            <a:graphicFrameLocks/>
          </p:cNvGraphicFramePr>
          <p:nvPr>
            <p:extLst>
              <p:ext uri="{D42A27DB-BD31-4B8C-83A1-F6EECF244321}">
                <p14:modId xmlns:p14="http://schemas.microsoft.com/office/powerpoint/2010/main" val="3156370720"/>
              </p:ext>
            </p:extLst>
          </p:nvPr>
        </p:nvGraphicFramePr>
        <p:xfrm>
          <a:off x="1139190" y="88199"/>
          <a:ext cx="9913620" cy="36461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9BDFFFB2-F8AE-4B9E-AB63-C1584AC8AB1E}"/>
              </a:ext>
            </a:extLst>
          </p:cNvPr>
          <p:cNvGraphicFramePr>
            <a:graphicFrameLocks noGrp="1"/>
          </p:cNvGraphicFramePr>
          <p:nvPr>
            <p:extLst>
              <p:ext uri="{D42A27DB-BD31-4B8C-83A1-F6EECF244321}">
                <p14:modId xmlns:p14="http://schemas.microsoft.com/office/powerpoint/2010/main" val="3586007788"/>
              </p:ext>
            </p:extLst>
          </p:nvPr>
        </p:nvGraphicFramePr>
        <p:xfrm>
          <a:off x="1139189" y="4056633"/>
          <a:ext cx="9913620" cy="2026941"/>
        </p:xfrm>
        <a:graphic>
          <a:graphicData uri="http://schemas.openxmlformats.org/drawingml/2006/table">
            <a:tbl>
              <a:tblPr>
                <a:tableStyleId>{5C22544A-7EE6-4342-B048-85BDC9FD1C3A}</a:tableStyleId>
              </a:tblPr>
              <a:tblGrid>
                <a:gridCol w="462076">
                  <a:extLst>
                    <a:ext uri="{9D8B030D-6E8A-4147-A177-3AD203B41FA5}">
                      <a16:colId xmlns:a16="http://schemas.microsoft.com/office/drawing/2014/main" val="4176200240"/>
                    </a:ext>
                  </a:extLst>
                </a:gridCol>
                <a:gridCol w="4494734">
                  <a:extLst>
                    <a:ext uri="{9D8B030D-6E8A-4147-A177-3AD203B41FA5}">
                      <a16:colId xmlns:a16="http://schemas.microsoft.com/office/drawing/2014/main" val="390739409"/>
                    </a:ext>
                  </a:extLst>
                </a:gridCol>
                <a:gridCol w="462076">
                  <a:extLst>
                    <a:ext uri="{9D8B030D-6E8A-4147-A177-3AD203B41FA5}">
                      <a16:colId xmlns:a16="http://schemas.microsoft.com/office/drawing/2014/main" val="1896611479"/>
                    </a:ext>
                  </a:extLst>
                </a:gridCol>
                <a:gridCol w="4494734">
                  <a:extLst>
                    <a:ext uri="{9D8B030D-6E8A-4147-A177-3AD203B41FA5}">
                      <a16:colId xmlns:a16="http://schemas.microsoft.com/office/drawing/2014/main" val="720086489"/>
                    </a:ext>
                  </a:extLst>
                </a:gridCol>
              </a:tblGrid>
              <a:tr h="165675">
                <a:tc>
                  <a:txBody>
                    <a:bodyPr/>
                    <a:lstStyle/>
                    <a:p>
                      <a:pPr algn="ctr" fontAlgn="t"/>
                      <a:r>
                        <a:rPr lang="en-GB" sz="1000" u="none" strike="noStrike">
                          <a:effectLst/>
                        </a:rPr>
                        <a:t>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report behaviour concerns to mother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moved to back of class</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928826167"/>
                  </a:ext>
                </a:extLst>
              </a:tr>
              <a:tr h="165675">
                <a:tc>
                  <a:txBody>
                    <a:bodyPr/>
                    <a:lstStyle/>
                    <a:p>
                      <a:pPr algn="ctr" fontAlgn="t"/>
                      <a:r>
                        <a:rPr lang="en-GB" sz="1000" u="none" strike="noStrike">
                          <a:effectLst/>
                        </a:rPr>
                        <a:t>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diagnosed with autism spectrum disorder</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Multiple fixed-period exclusions</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449979068"/>
                  </a:ext>
                </a:extLst>
              </a:tr>
              <a:tr h="165675">
                <a:tc>
                  <a:txBody>
                    <a:bodyPr/>
                    <a:lstStyle/>
                    <a:p>
                      <a:pPr algn="ctr" fontAlgn="t"/>
                      <a:r>
                        <a:rPr lang="en-GB" sz="1000" u="none" strike="noStrike">
                          <a:effectLst/>
                        </a:rPr>
                        <a:t>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Referred to CAMHS, CAMHS refer to CYPS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requested school seek external support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549626235"/>
                  </a:ext>
                </a:extLst>
              </a:tr>
              <a:tr h="165675">
                <a:tc>
                  <a:txBody>
                    <a:bodyPr/>
                    <a:lstStyle/>
                    <a:p>
                      <a:pPr algn="ctr" fontAlgn="t"/>
                      <a:r>
                        <a:rPr lang="en-GB" sz="1000" u="none" strike="noStrike">
                          <a:effectLst/>
                        </a:rPr>
                        <a:t>4</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CAMHS refer to CYPS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decline request</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668712194"/>
                  </a:ext>
                </a:extLst>
              </a:tr>
              <a:tr h="165675">
                <a:tc>
                  <a:txBody>
                    <a:bodyPr/>
                    <a:lstStyle/>
                    <a:p>
                      <a:pPr algn="ctr" fontAlgn="t"/>
                      <a:r>
                        <a:rPr lang="en-GB" sz="1000" u="none" strike="noStrike">
                          <a:effectLst/>
                        </a:rPr>
                        <a:t>5</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CYPS reject referral</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contacts Autism Outreach</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563273794"/>
                  </a:ext>
                </a:extLst>
              </a:tr>
              <a:tr h="184133">
                <a:tc>
                  <a:txBody>
                    <a:bodyPr/>
                    <a:lstStyle/>
                    <a:p>
                      <a:pPr algn="ctr" fontAlgn="t"/>
                      <a:r>
                        <a:rPr lang="en-GB" sz="1000" u="none" strike="noStrike">
                          <a:effectLst/>
                        </a:rPr>
                        <a:t>6</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request transition meeting with School 2 (juniors)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feels school does not want child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439123927"/>
                  </a:ext>
                </a:extLst>
              </a:tr>
              <a:tr h="178593">
                <a:tc>
                  <a:txBody>
                    <a:bodyPr/>
                    <a:lstStyle/>
                    <a:p>
                      <a:pPr algn="ctr" fontAlgn="t"/>
                      <a:r>
                        <a:rPr lang="en-GB" sz="1000" u="none" strike="noStrike">
                          <a:effectLst/>
                        </a:rPr>
                        <a:t>7</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Junior school reject request for transition meetings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19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Pupil assaults another child</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1526365584"/>
                  </a:ext>
                </a:extLst>
              </a:tr>
              <a:tr h="165675">
                <a:tc>
                  <a:txBody>
                    <a:bodyPr/>
                    <a:lstStyle/>
                    <a:p>
                      <a:pPr algn="ctr" fontAlgn="t"/>
                      <a:r>
                        <a:rPr lang="en-GB" sz="1000" u="none" strike="noStrike">
                          <a:effectLst/>
                        </a:rPr>
                        <a:t>8</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change child's class the day before term starts</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Permanent exclusion </a:t>
                      </a:r>
                      <a:endParaRPr lang="en-GB" sz="1000" b="1" i="0" u="none" strike="noStrike">
                        <a:solidFill>
                          <a:srgbClr val="FF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32908398"/>
                  </a:ext>
                </a:extLst>
              </a:tr>
              <a:tr h="173140">
                <a:tc>
                  <a:txBody>
                    <a:bodyPr/>
                    <a:lstStyle/>
                    <a:p>
                      <a:pPr algn="ctr" fontAlgn="t"/>
                      <a:r>
                        <a:rPr lang="en-GB" sz="1000" u="none" strike="noStrike">
                          <a:effectLst/>
                        </a:rPr>
                        <a:t>9</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Mother home schooling, considers tribunal case</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67250385"/>
                  </a:ext>
                </a:extLst>
              </a:tr>
              <a:tr h="165675">
                <a:tc>
                  <a:txBody>
                    <a:bodyPr/>
                    <a:lstStyle/>
                    <a:p>
                      <a:pPr algn="ctr" fontAlgn="t"/>
                      <a:r>
                        <a:rPr lang="en-GB" sz="1000" u="none" strike="noStrike">
                          <a:effectLst/>
                        </a:rPr>
                        <a:t>10</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No SEN school support in place</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starts school 3</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2215312991"/>
                  </a:ext>
                </a:extLst>
              </a:tr>
              <a:tr h="165675">
                <a:tc>
                  <a:txBody>
                    <a:bodyPr/>
                    <a:lstStyle/>
                    <a:p>
                      <a:pPr algn="ctr" fontAlgn="t"/>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b="1" u="none" strike="noStrike">
                          <a:solidFill>
                            <a:srgbClr val="FF0000"/>
                          </a:solidFill>
                          <a:effectLst/>
                        </a:rPr>
                        <a:t>First fixed-period exclusion</a:t>
                      </a:r>
                      <a:endParaRPr lang="en-GB" sz="1000" b="1" i="0" u="none" strike="noStrike">
                        <a:solidFill>
                          <a:srgbClr val="FF0000"/>
                        </a:solidFill>
                        <a:effectLst/>
                        <a:latin typeface="Calibri" panose="020F0502020204030204" pitchFamily="34" charset="0"/>
                      </a:endParaRPr>
                    </a:p>
                  </a:txBody>
                  <a:tcPr marL="7620" marR="7620" marT="7620" marB="0"/>
                </a:tc>
                <a:tc>
                  <a:txBody>
                    <a:bodyPr/>
                    <a:lstStyle/>
                    <a:p>
                      <a:pPr algn="ctr" fontAlgn="t"/>
                      <a:r>
                        <a:rPr lang="en-GB" sz="1000" u="none" strike="noStrike">
                          <a:effectLst/>
                        </a:rPr>
                        <a:t>23</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Child participating and learning</a:t>
                      </a:r>
                      <a:endParaRPr lang="en-GB" sz="1000" b="0" i="0" u="none" strike="noStrike">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val="355632568"/>
                  </a:ext>
                </a:extLst>
              </a:tr>
              <a:tr h="165675">
                <a:tc>
                  <a:txBody>
                    <a:bodyPr/>
                    <a:lstStyle/>
                    <a:p>
                      <a:pPr algn="ctr" fontAlgn="t"/>
                      <a:r>
                        <a:rPr lang="en-GB" sz="1000" u="none" strike="noStrike">
                          <a:effectLst/>
                        </a:rPr>
                        <a:t>12</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000" u="none" strike="noStrike">
                          <a:effectLst/>
                        </a:rPr>
                        <a:t>School tell parent child is difficult to manage</a:t>
                      </a:r>
                      <a:endParaRPr lang="en-GB" sz="1000" b="0" i="0" u="none" strike="noStrike">
                        <a:solidFill>
                          <a:srgbClr val="000000"/>
                        </a:solidFill>
                        <a:effectLst/>
                        <a:latin typeface="Calibri" panose="020F0502020204030204" pitchFamily="34" charset="0"/>
                      </a:endParaRPr>
                    </a:p>
                  </a:txBody>
                  <a:tcPr marL="7620" marR="7620" marT="7620" marB="0"/>
                </a:tc>
                <a:tc>
                  <a:txBody>
                    <a:bodyPr/>
                    <a:lstStyle/>
                    <a:p>
                      <a:pPr algn="l" fontAlgn="t"/>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tc>
                  <a:txBody>
                    <a:bodyPr/>
                    <a:lstStyle/>
                    <a:p>
                      <a:pPr algn="l" fontAlgn="t"/>
                      <a:endParaRPr lang="en-GB" sz="1000" b="0" i="0" u="none" strike="noStrike">
                        <a:solidFill>
                          <a:srgbClr val="000000"/>
                        </a:solidFill>
                        <a:effectLst/>
                        <a:latin typeface="Calibri" panose="020F0502020204030204" pitchFamily="34" charset="0"/>
                      </a:endParaRPr>
                    </a:p>
                  </a:txBody>
                  <a:tcPr marL="7620" marR="7620" marT="7620" marB="0">
                    <a:solidFill>
                      <a:schemeClr val="bg1"/>
                    </a:solidFill>
                  </a:tcPr>
                </a:tc>
                <a:extLst>
                  <a:ext uri="{0D108BD9-81ED-4DB2-BD59-A6C34878D82A}">
                    <a16:rowId xmlns:a16="http://schemas.microsoft.com/office/drawing/2014/main" val="371916752"/>
                  </a:ext>
                </a:extLst>
              </a:tr>
            </a:tbl>
          </a:graphicData>
        </a:graphic>
      </p:graphicFrame>
      <p:sp>
        <p:nvSpPr>
          <p:cNvPr id="2" name="TextBox 1">
            <a:extLst>
              <a:ext uri="{FF2B5EF4-FFF2-40B4-BE49-F238E27FC236}">
                <a16:creationId xmlns:a16="http://schemas.microsoft.com/office/drawing/2014/main" id="{907AF5D6-06A7-44FC-83B5-71A53E7E1B99}"/>
              </a:ext>
            </a:extLst>
          </p:cNvPr>
          <p:cNvSpPr txBox="1"/>
          <p:nvPr/>
        </p:nvSpPr>
        <p:spPr>
          <a:xfrm>
            <a:off x="-2381" y="9286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Lucy</a:t>
            </a:r>
          </a:p>
        </p:txBody>
      </p:sp>
    </p:spTree>
    <p:extLst>
      <p:ext uri="{BB962C8B-B14F-4D97-AF65-F5344CB8AC3E}">
        <p14:creationId xmlns:p14="http://schemas.microsoft.com/office/powerpoint/2010/main" val="14183285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86956e8-7784-43f1-a477-c33e577ec2e6">
      <UserInfo>
        <DisplayName/>
        <AccountId xsi:nil="true"/>
        <AccountType/>
      </UserInfo>
    </SharedWithUsers>
    <MediaLengthInSeconds xmlns="80f0d1e4-3247-4bb7-a2f2-310f92ab01e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009D7CC1A0C94B903714A2F6FE6082" ma:contentTypeVersion="13" ma:contentTypeDescription="Create a new document." ma:contentTypeScope="" ma:versionID="7ebd39a749714b2bdd93e14f3cea8b88">
  <xsd:schema xmlns:xsd="http://www.w3.org/2001/XMLSchema" xmlns:xs="http://www.w3.org/2001/XMLSchema" xmlns:p="http://schemas.microsoft.com/office/2006/metadata/properties" xmlns:ns2="80f0d1e4-3247-4bb7-a2f2-310f92ab01ed" xmlns:ns3="786956e8-7784-43f1-a477-c33e577ec2e6" targetNamespace="http://schemas.microsoft.com/office/2006/metadata/properties" ma:root="true" ma:fieldsID="1f8e59ee222acd3b789d873baa636a48" ns2:_="" ns3:_="">
    <xsd:import namespace="80f0d1e4-3247-4bb7-a2f2-310f92ab01ed"/>
    <xsd:import namespace="786956e8-7784-43f1-a477-c33e577ec2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0d1e4-3247-4bb7-a2f2-310f92ab01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86956e8-7784-43f1-a477-c33e577ec2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EF3467-866D-4F10-AF9F-CAC3A910E732}">
  <ds:schemaRefs>
    <ds:schemaRef ds:uri="http://schemas.microsoft.com/sharepoint/v3/contenttype/forms"/>
  </ds:schemaRefs>
</ds:datastoreItem>
</file>

<file path=customXml/itemProps2.xml><?xml version="1.0" encoding="utf-8"?>
<ds:datastoreItem xmlns:ds="http://schemas.openxmlformats.org/officeDocument/2006/customXml" ds:itemID="{A455499B-1B18-430C-AA54-36FD458EE43C}">
  <ds:schemaRefs>
    <ds:schemaRef ds:uri="786956e8-7784-43f1-a477-c33e577ec2e6"/>
    <ds:schemaRef ds:uri="80f0d1e4-3247-4bb7-a2f2-310f92ab01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69625CC-AE2C-4631-A194-C40359A585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f0d1e4-3247-4bb7-a2f2-310f92ab01ed"/>
    <ds:schemaRef ds:uri="786956e8-7784-43f1-a477-c33e577ec2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5806</Words>
  <Application>Microsoft Office PowerPoint</Application>
  <PresentationFormat>Widescreen</PresentationFormat>
  <Paragraphs>657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road to school exclusion: An interpretative phenomenological analysis of interviews with parents of children with autism in the UK.</vt:lpstr>
      <vt:lpstr>Evidence base (sure.sunderland.ac.uk)</vt:lpstr>
      <vt:lpstr>Aims and objectives of the research: Funded by Together for Children</vt:lpstr>
      <vt:lpstr>PowerPoint Presentation</vt:lpstr>
      <vt:lpstr>Proportion of Sunderland schools interviewed</vt:lpstr>
      <vt:lpstr>PowerPoint Presentation</vt:lpstr>
      <vt:lpstr>The road to school exclusion: An IPA of interviews with parents of children with autism9 </vt:lpstr>
      <vt:lpstr>PowerPoint Presentation</vt:lpstr>
      <vt:lpstr>PowerPoint Presentation</vt:lpstr>
      <vt:lpstr>PowerPoint Presentation</vt:lpstr>
      <vt:lpstr>PowerPoint Presentation</vt:lpstr>
      <vt:lpstr>PowerPoint Presentation</vt:lpstr>
      <vt:lpstr>Findings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research findings ‘school exclusion and mental health’</dc:title>
  <dc:creator>Sarah Martin-Denham (Staff)</dc:creator>
  <cp:lastModifiedBy>Sarah Martin-Denham (Staff)</cp:lastModifiedBy>
  <cp:revision>149</cp:revision>
  <dcterms:created xsi:type="dcterms:W3CDTF">2020-11-30T12:00:15Z</dcterms:created>
  <dcterms:modified xsi:type="dcterms:W3CDTF">2021-10-08T10:08:55Z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0x010100DA009D7CC1A0C94B903714A2F6FE6082</vt:lpwstr>
  </property>
  <property fmtid="{D5CDD505-2E9C-101B-9397-08002B2CF9AE}" pid="3" name="Order">
    <vt:r8>2397700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